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7"/>
  </p:notesMasterIdLst>
  <p:sldIdLst>
    <p:sldId id="256" r:id="rId2"/>
    <p:sldId id="262" r:id="rId3"/>
    <p:sldId id="263" r:id="rId4"/>
    <p:sldId id="264" r:id="rId5"/>
    <p:sldId id="265" r:id="rId6"/>
    <p:sldId id="269" r:id="rId7"/>
    <p:sldId id="266" r:id="rId8"/>
    <p:sldId id="267" r:id="rId9"/>
    <p:sldId id="268" r:id="rId10"/>
    <p:sldId id="270" r:id="rId11"/>
    <p:sldId id="272" r:id="rId12"/>
    <p:sldId id="271" r:id="rId13"/>
    <p:sldId id="273" r:id="rId14"/>
    <p:sldId id="274" r:id="rId15"/>
    <p:sldId id="278" r:id="rId16"/>
    <p:sldId id="279" r:id="rId17"/>
    <p:sldId id="280" r:id="rId18"/>
    <p:sldId id="281" r:id="rId19"/>
    <p:sldId id="275" r:id="rId20"/>
    <p:sldId id="283" r:id="rId21"/>
    <p:sldId id="284" r:id="rId22"/>
    <p:sldId id="276" r:id="rId23"/>
    <p:sldId id="285" r:id="rId24"/>
    <p:sldId id="286" r:id="rId25"/>
    <p:sldId id="282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C545ADD-D3F8-425C-A82C-EADF26D29125}">
          <p14:sldIdLst>
            <p14:sldId id="256"/>
            <p14:sldId id="262"/>
          </p14:sldIdLst>
        </p14:section>
        <p14:section name="Printer SLA" id="{06023BCB-0608-493F-9919-1170BDFAA84B}">
          <p14:sldIdLst>
            <p14:sldId id="263"/>
            <p14:sldId id="264"/>
            <p14:sldId id="265"/>
            <p14:sldId id="269"/>
            <p14:sldId id="266"/>
            <p14:sldId id="267"/>
            <p14:sldId id="268"/>
            <p14:sldId id="270"/>
            <p14:sldId id="272"/>
            <p14:sldId id="271"/>
          </p14:sldIdLst>
        </p14:section>
        <p14:section name="UV curing box" id="{69EF6719-AC45-4169-9F62-DEA33AFE1D15}">
          <p14:sldIdLst>
            <p14:sldId id="273"/>
          </p14:sldIdLst>
        </p14:section>
        <p14:section name="iFixIt kit + oscillometro" id="{B56A78E1-EAEE-41D2-A03E-9E44EE764E12}">
          <p14:sldIdLst>
            <p14:sldId id="274"/>
            <p14:sldId id="278"/>
            <p14:sldId id="279"/>
            <p14:sldId id="280"/>
            <p14:sldId id="281"/>
          </p14:sldIdLst>
        </p14:section>
        <p14:section name="Soldering Station" id="{658FF1D9-3501-4288-94F8-AF452E39E4E1}">
          <p14:sldIdLst>
            <p14:sldId id="275"/>
            <p14:sldId id="283"/>
            <p14:sldId id="284"/>
          </p14:sldIdLst>
        </p14:section>
        <p14:section name="Traforo Oscillante" id="{8B179ED3-5D84-4B55-8832-DF0E84B664CD}">
          <p14:sldIdLst>
            <p14:sldId id="276"/>
          </p14:sldIdLst>
        </p14:section>
        <p14:section name="Printer FDM" id="{E5006ED2-9223-49B7-8797-1891EB7CC1CD}">
          <p14:sldIdLst>
            <p14:sldId id="285"/>
            <p14:sldId id="286"/>
            <p14:sldId id="282"/>
          </p14:sldIdLst>
        </p14:section>
        <p14:section name="Eletronics" id="{07E41296-1431-45A8-8BB7-7CC8DDBDD552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26" autoAdjust="0"/>
    <p:restoredTop sz="84019" autoAdjust="0"/>
  </p:normalViewPr>
  <p:slideViewPr>
    <p:cSldViewPr snapToGrid="0">
      <p:cViewPr varScale="1">
        <p:scale>
          <a:sx n="93" d="100"/>
          <a:sy n="93" d="100"/>
        </p:scale>
        <p:origin x="1266" y="78"/>
      </p:cViewPr>
      <p:guideLst/>
    </p:cSldViewPr>
  </p:slideViewPr>
  <p:outlineViewPr>
    <p:cViewPr>
      <p:scale>
        <a:sx n="33" d="100"/>
        <a:sy n="33" d="100"/>
      </p:scale>
      <p:origin x="0" y="-7224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FAD3D5-F739-48B3-A681-7C0A8EB4555F}" type="datetimeFigureOut">
              <a:rPr lang="en-US" smtClean="0"/>
              <a:t>4/13/2024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B58C27-D256-46B3-BAD8-57A51C7576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3638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Welcome to our presentation on laboratory style templates. Our aim is to provide you with an insight into the templates that can be used to create engaging and professional-looking presentations.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0753DA-4575-4AF3-B758-F3242E6D953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3562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B58C27-D256-46B3-BAD8-57A51C75763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444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B58C27-D256-46B3-BAD8-57A51C75763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9226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https://www.ifixit.com/Tools</a:t>
            </a:r>
          </a:p>
          <a:p>
            <a:r>
              <a:rPr lang="en-US" dirty="0"/>
              <a:t>https://www.youtube.com/results?search_query=ifixit+teardown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B58C27-D256-46B3-BAD8-57A51C75763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1539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B58C27-D256-46B3-BAD8-57A51C75763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5789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https://www.rapidtables.com/calc/electric/watt-volt-amp-calculator.html</a:t>
            </a:r>
          </a:p>
          <a:p>
            <a:endParaRPr lang="en-US" dirty="0"/>
          </a:p>
          <a:p>
            <a:r>
              <a:rPr lang="en-US" dirty="0"/>
              <a:t>https://www.youtube.com/watch?v=G0yrCSD3FAM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B58C27-D256-46B3-BAD8-57A51C75763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092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https://www.youtube.com/watch?v=dje7uhyW23o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https://www.youtube.com/shorts/tKSza9Luxps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B58C27-D256-46B3-BAD8-57A51C75763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9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Misura</a:t>
            </a:r>
            <a:r>
              <a:rPr lang="en-US" dirty="0"/>
              <a:t> la </a:t>
            </a:r>
            <a:r>
              <a:rPr lang="en-US" dirty="0" err="1"/>
              <a:t>resistenza</a:t>
            </a:r>
            <a:r>
              <a:rPr lang="en-US" dirty="0"/>
              <a:t> del </a:t>
            </a:r>
            <a:r>
              <a:rPr lang="en-US" dirty="0" err="1"/>
              <a:t>corpo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https://www.youtube.com/watch?v=BGD-oSwJv3E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B58C27-D256-46B3-BAD8-57A51C75763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4095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https://www.youtube.com/shorts/tKSza9Luxps</a:t>
            </a:r>
          </a:p>
          <a:p>
            <a:endParaRPr lang="en-US" dirty="0"/>
          </a:p>
          <a:p>
            <a:r>
              <a:rPr lang="en-US" dirty="0"/>
              <a:t>https://www.youtube.com/watch?v=MrnCDKB1hE0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B58C27-D256-46B3-BAD8-57A51C75763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65060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B58C27-D256-46B3-BAD8-57A51C75763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24523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B58C27-D256-46B3-BAD8-57A51C75763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171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Esempio</a:t>
            </a:r>
            <a:r>
              <a:rPr lang="en-US" dirty="0"/>
              <a:t>  </a:t>
            </a:r>
            <a:r>
              <a:rPr lang="en-US" dirty="0" err="1"/>
              <a:t>dei</a:t>
            </a:r>
            <a:r>
              <a:rPr lang="en-US" dirty="0"/>
              <a:t> </a:t>
            </a:r>
            <a:r>
              <a:rPr lang="en-US" dirty="0" err="1"/>
              <a:t>risultati</a:t>
            </a:r>
            <a:r>
              <a:rPr lang="en-US" dirty="0"/>
              <a:t>: https://www.flashforge.com/product-detail/flashforge-foto-89s-lcd-3d-printer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B58C27-D256-46B3-BAD8-57A51C75763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9966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https://www.youtube.com/watch?v=qe5BSZ_gL7s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B58C27-D256-46B3-BAD8-57A51C75763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38049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 </a:t>
            </a:r>
            <a:r>
              <a:rPr lang="en-US" dirty="0" err="1"/>
              <a:t>stampanti</a:t>
            </a:r>
            <a:r>
              <a:rPr lang="en-US" dirty="0"/>
              <a:t> 3D FDM </a:t>
            </a:r>
            <a:r>
              <a:rPr lang="en-US" dirty="0" err="1"/>
              <a:t>utilizzano</a:t>
            </a:r>
            <a:r>
              <a:rPr lang="en-US" dirty="0"/>
              <a:t> un </a:t>
            </a:r>
            <a:r>
              <a:rPr lang="en-US" dirty="0" err="1"/>
              <a:t>filamento</a:t>
            </a:r>
            <a:r>
              <a:rPr lang="en-US" dirty="0"/>
              <a:t> </a:t>
            </a:r>
            <a:r>
              <a:rPr lang="en-US" dirty="0" err="1"/>
              <a:t>termoplastico</a:t>
            </a:r>
            <a:r>
              <a:rPr lang="en-US" dirty="0"/>
              <a:t> </a:t>
            </a:r>
            <a:r>
              <a:rPr lang="en-US" dirty="0" err="1"/>
              <a:t>che</a:t>
            </a:r>
            <a:r>
              <a:rPr lang="en-US" dirty="0"/>
              <a:t> </a:t>
            </a:r>
            <a:r>
              <a:rPr lang="en-US" dirty="0" err="1"/>
              <a:t>viene</a:t>
            </a:r>
            <a:r>
              <a:rPr lang="en-US" dirty="0"/>
              <a:t> </a:t>
            </a:r>
            <a:r>
              <a:rPr lang="en-US" dirty="0" err="1"/>
              <a:t>fuso</a:t>
            </a:r>
            <a:r>
              <a:rPr lang="en-US" dirty="0"/>
              <a:t> e </a:t>
            </a:r>
            <a:r>
              <a:rPr lang="en-US" dirty="0" err="1"/>
              <a:t>depositato</a:t>
            </a:r>
            <a:r>
              <a:rPr lang="en-US" dirty="0"/>
              <a:t> </a:t>
            </a:r>
            <a:r>
              <a:rPr lang="en-US" dirty="0" err="1"/>
              <a:t>strato</a:t>
            </a:r>
            <a:r>
              <a:rPr lang="en-US" dirty="0"/>
              <a:t> dopo </a:t>
            </a:r>
            <a:r>
              <a:rPr lang="en-US" dirty="0" err="1"/>
              <a:t>strato</a:t>
            </a:r>
            <a:r>
              <a:rPr lang="en-US" dirty="0"/>
              <a:t> per </a:t>
            </a:r>
            <a:r>
              <a:rPr lang="en-US" dirty="0" err="1"/>
              <a:t>creare</a:t>
            </a:r>
            <a:r>
              <a:rPr lang="en-US" dirty="0"/>
              <a:t> </a:t>
            </a:r>
            <a:r>
              <a:rPr lang="en-US" dirty="0" err="1"/>
              <a:t>oggetti</a:t>
            </a:r>
            <a:r>
              <a:rPr lang="en-US" dirty="0"/>
              <a:t> </a:t>
            </a:r>
            <a:r>
              <a:rPr lang="en-US" dirty="0" err="1"/>
              <a:t>tridimensionali</a:t>
            </a:r>
            <a:r>
              <a:rPr lang="en-US" dirty="0"/>
              <a:t>. </a:t>
            </a:r>
            <a:r>
              <a:rPr lang="en-US" dirty="0" err="1"/>
              <a:t>Questo</a:t>
            </a:r>
            <a:r>
              <a:rPr lang="en-US" dirty="0"/>
              <a:t> </a:t>
            </a:r>
            <a:r>
              <a:rPr lang="en-US" dirty="0" err="1"/>
              <a:t>processo</a:t>
            </a:r>
            <a:r>
              <a:rPr lang="en-US" dirty="0"/>
              <a:t> </a:t>
            </a:r>
            <a:r>
              <a:rPr lang="en-US" dirty="0" err="1"/>
              <a:t>rende</a:t>
            </a:r>
            <a:r>
              <a:rPr lang="en-US" dirty="0"/>
              <a:t> le </a:t>
            </a:r>
            <a:r>
              <a:rPr lang="en-US" dirty="0" err="1"/>
              <a:t>stampanti</a:t>
            </a:r>
            <a:r>
              <a:rPr lang="en-US" dirty="0"/>
              <a:t> 3D FDM </a:t>
            </a:r>
            <a:r>
              <a:rPr lang="en-US" dirty="0" err="1"/>
              <a:t>meno</a:t>
            </a:r>
            <a:r>
              <a:rPr lang="en-US" dirty="0"/>
              <a:t> </a:t>
            </a:r>
            <a:r>
              <a:rPr lang="en-US" dirty="0" err="1"/>
              <a:t>costose</a:t>
            </a:r>
            <a:r>
              <a:rPr lang="en-US" dirty="0"/>
              <a:t> e </a:t>
            </a:r>
            <a:r>
              <a:rPr lang="en-US" dirty="0" err="1"/>
              <a:t>più</a:t>
            </a:r>
            <a:r>
              <a:rPr lang="en-US" dirty="0"/>
              <a:t> </a:t>
            </a:r>
            <a:r>
              <a:rPr lang="en-US" dirty="0" err="1"/>
              <a:t>accessibili</a:t>
            </a:r>
            <a:r>
              <a:rPr lang="en-US" dirty="0"/>
              <a:t> rispetto ad </a:t>
            </a:r>
            <a:r>
              <a:rPr lang="en-US" dirty="0" err="1"/>
              <a:t>altre</a:t>
            </a:r>
            <a:r>
              <a:rPr lang="en-US" dirty="0"/>
              <a:t> </a:t>
            </a:r>
            <a:r>
              <a:rPr lang="en-US" dirty="0" err="1"/>
              <a:t>tecnologie</a:t>
            </a:r>
            <a:r>
              <a:rPr lang="en-US" dirty="0"/>
              <a:t> di </a:t>
            </a:r>
            <a:r>
              <a:rPr lang="en-US" dirty="0" err="1"/>
              <a:t>stampa</a:t>
            </a:r>
            <a:r>
              <a:rPr lang="en-US" dirty="0"/>
              <a:t> 3D. </a:t>
            </a:r>
            <a:r>
              <a:rPr lang="en-US" dirty="0" err="1"/>
              <a:t>Inoltre</a:t>
            </a:r>
            <a:r>
              <a:rPr lang="en-US" dirty="0"/>
              <a:t>, le </a:t>
            </a:r>
            <a:r>
              <a:rPr lang="en-US" dirty="0" err="1"/>
              <a:t>stampanti</a:t>
            </a:r>
            <a:r>
              <a:rPr lang="en-US" dirty="0"/>
              <a:t> 3D FDM </a:t>
            </a:r>
            <a:r>
              <a:rPr lang="en-US" dirty="0" err="1"/>
              <a:t>sono</a:t>
            </a:r>
            <a:r>
              <a:rPr lang="en-US" dirty="0"/>
              <a:t> in </a:t>
            </a:r>
            <a:r>
              <a:rPr lang="en-US" dirty="0" err="1"/>
              <a:t>grado</a:t>
            </a:r>
            <a:r>
              <a:rPr lang="en-US" dirty="0"/>
              <a:t> di </a:t>
            </a:r>
            <a:r>
              <a:rPr lang="en-US" dirty="0" err="1"/>
              <a:t>creare</a:t>
            </a:r>
            <a:r>
              <a:rPr lang="en-US" dirty="0"/>
              <a:t> </a:t>
            </a:r>
            <a:r>
              <a:rPr lang="en-US" dirty="0" err="1"/>
              <a:t>oggetti</a:t>
            </a:r>
            <a:r>
              <a:rPr lang="en-US" dirty="0"/>
              <a:t> con </a:t>
            </a:r>
            <a:r>
              <a:rPr lang="en-US" dirty="0" err="1"/>
              <a:t>dettagli</a:t>
            </a:r>
            <a:r>
              <a:rPr lang="en-US" dirty="0"/>
              <a:t> </a:t>
            </a:r>
            <a:r>
              <a:rPr lang="en-US" dirty="0" err="1"/>
              <a:t>piuttosto</a:t>
            </a:r>
            <a:r>
              <a:rPr lang="en-US" dirty="0"/>
              <a:t> </a:t>
            </a:r>
            <a:r>
              <a:rPr lang="en-US" dirty="0" err="1"/>
              <a:t>precisi</a:t>
            </a:r>
            <a:r>
              <a:rPr lang="en-US" dirty="0"/>
              <a:t>, </a:t>
            </a:r>
            <a:r>
              <a:rPr lang="en-US" dirty="0" err="1"/>
              <a:t>rendendo</a:t>
            </a:r>
            <a:r>
              <a:rPr lang="en-US" dirty="0"/>
              <a:t> </a:t>
            </a:r>
            <a:r>
              <a:rPr lang="en-US" dirty="0" err="1"/>
              <a:t>questa</a:t>
            </a:r>
            <a:r>
              <a:rPr lang="en-US" dirty="0"/>
              <a:t> </a:t>
            </a:r>
            <a:r>
              <a:rPr lang="en-US" dirty="0" err="1"/>
              <a:t>tecnologia</a:t>
            </a:r>
            <a:r>
              <a:rPr lang="en-US" dirty="0"/>
              <a:t> </a:t>
            </a:r>
            <a:r>
              <a:rPr lang="en-US" dirty="0" err="1"/>
              <a:t>adatta</a:t>
            </a:r>
            <a:r>
              <a:rPr lang="en-US" dirty="0"/>
              <a:t> per la </a:t>
            </a:r>
            <a:r>
              <a:rPr lang="en-US" dirty="0" err="1"/>
              <a:t>prototipazione</a:t>
            </a:r>
            <a:r>
              <a:rPr lang="en-US" dirty="0"/>
              <a:t> </a:t>
            </a:r>
            <a:r>
              <a:rPr lang="en-US" dirty="0" err="1"/>
              <a:t>rapida</a:t>
            </a:r>
            <a:r>
              <a:rPr lang="en-US" dirty="0"/>
              <a:t> e la </a:t>
            </a:r>
            <a:r>
              <a:rPr lang="en-US" dirty="0" err="1"/>
              <a:t>creazione</a:t>
            </a:r>
            <a:r>
              <a:rPr lang="en-US" dirty="0"/>
              <a:t> di parti di </a:t>
            </a:r>
            <a:r>
              <a:rPr lang="en-US" dirty="0" err="1"/>
              <a:t>ricambio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B58C27-D256-46B3-BAD8-57A51C75763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24066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https://www.simplify3d.com/resources/print-quality-troubleshooting/</a:t>
            </a:r>
          </a:p>
          <a:p>
            <a:r>
              <a:rPr lang="en-US" dirty="0"/>
              <a:t>http://www.mindworks.shoutwiki.com/wiki/3D_Printing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B58C27-D256-46B3-BAD8-57A51C75763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37209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https://hackaday.com/2016/02/01/3d-printing-fumes-new-science/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B58C27-D256-46B3-BAD8-57A51C75763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830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B58C27-D256-46B3-BAD8-57A51C75763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8095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B58C27-D256-46B3-BAD8-57A51C75763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9341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https://all3dp.com/2/sla-3d-printing-is-3d-printer-resin-toxic/</a:t>
            </a:r>
          </a:p>
          <a:p>
            <a:endParaRPr lang="en-US" dirty="0"/>
          </a:p>
          <a:p>
            <a:r>
              <a:rPr lang="en-US" dirty="0"/>
              <a:t>https://www.youtube.com/watch?v=BcNjU9M36Mo</a:t>
            </a:r>
          </a:p>
          <a:p>
            <a:endParaRPr lang="en-US" dirty="0"/>
          </a:p>
          <a:p>
            <a:r>
              <a:rPr lang="en-US" dirty="0"/>
              <a:t>https://ameralabs.com/blog/uncover-resin-safety-myths-3d-printing/#h-8-nbsp-post-cured-resin-parts-are-safe-for-long-term-skin-contact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B58C27-D256-46B3-BAD8-57A51C75763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6984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B58C27-D256-46B3-BAD8-57A51C75763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8254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https://www.reddit.com/r/3Dprinting/comments/csd1uc/bought_an_sla_printer_use_ppe/</a:t>
            </a:r>
          </a:p>
          <a:p>
            <a:endParaRPr lang="en-US" dirty="0"/>
          </a:p>
          <a:p>
            <a:r>
              <a:rPr lang="en-US" dirty="0"/>
              <a:t>https://www.google.com/search?client=firefox-b-d&amp;sca_esv=0fe37503bf42aa9a&amp;q=nitrile+gloves&amp;uds=AMwkrPvswS92c7VMQrYYRTqoTsMwcHDMRBiYnQDzYyafjFB-VVbq2JOZXipkpglJNmNTlbEZ4SKk90jmyJ6Z2exMuuRDw3VkQ1z_tjflipgpsRUIP36LmtHl6xNtljdZfbPTziTs-cw8o-6FhIyWB3V-p63HhMaPILT5L7yknVY4J4AgDUz_9-ty3v2DdQzjsaqxzZf47AfIdr9gWfzdMvAYhTjgWAtg_zSuC7F01BhKa_uLToK9h8hYWdGQXQW4oGqBFsmov2PP&amp;udm=2&amp;prmd=ivnbz&amp;sa=X&amp;ved=2ahUKEwj13qnwtLqFAxUQW0EAHSgoC-8QtKgLegQIEhAB&amp;biw=1920&amp;bih=919&amp;dpr=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B58C27-D256-46B3-BAD8-57A51C75763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2539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B58C27-D256-46B3-BAD8-57A51C75763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9127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B58C27-D256-46B3-BAD8-57A51C75763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3352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9798E-90C4-48E6-B39B-37FF65347A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97100" y="1079500"/>
            <a:ext cx="7797799" cy="2138400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D95C8C-0A7F-40D9-A690-3D5898EFFE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08350" y="4113213"/>
            <a:ext cx="5575300" cy="1655762"/>
          </a:xfrm>
        </p:spPr>
        <p:txBody>
          <a:bodyPr/>
          <a:lstStyle>
            <a:lvl1pPr marL="0" indent="0" algn="ctr">
              <a:buNone/>
              <a:defRPr sz="2400" i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1322F3-E47A-4D6E-96A8-AB5C73BA990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4/13/2024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7BF5CE-9E66-4FD5-949F-34E11607C6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EDAB7A-4032-416A-B04E-1F4878912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01C0CAB-6A03-4C6A-9FAA-219847753628}"/>
              </a:ext>
            </a:extLst>
          </p:cNvPr>
          <p:cNvCxnSpPr>
            <a:cxnSpLocks/>
          </p:cNvCxnSpPr>
          <p:nvPr/>
        </p:nvCxnSpPr>
        <p:spPr>
          <a:xfrm>
            <a:off x="5826000" y="3690871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982E0B2-AA9C-441C-A08E-A9DF9CF12116}"/>
              </a:ext>
            </a:extLst>
          </p:cNvPr>
          <p:cNvGrpSpPr/>
          <p:nvPr/>
        </p:nvGrpSpPr>
        <p:grpSpPr>
          <a:xfrm>
            <a:off x="9728046" y="4869342"/>
            <a:ext cx="1623711" cy="630920"/>
            <a:chOff x="9588346" y="4824892"/>
            <a:chExt cx="1623711" cy="630920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A4A2E074-C10D-4C57-AB72-B631E4D77102}"/>
                </a:ext>
              </a:extLst>
            </p:cNvPr>
            <p:cNvSpPr/>
            <p:nvPr/>
          </p:nvSpPr>
          <p:spPr>
            <a:xfrm rot="2700000" flipH="1">
              <a:off x="10267789" y="4452443"/>
              <a:ext cx="571820" cy="1316717"/>
            </a:xfrm>
            <a:custGeom>
              <a:avLst/>
              <a:gdLst>
                <a:gd name="connsiteX0" fmla="*/ 282417 w 571820"/>
                <a:gd name="connsiteY0" fmla="*/ 0 h 1316717"/>
                <a:gd name="connsiteX1" fmla="*/ 285910 w 571820"/>
                <a:gd name="connsiteY1" fmla="*/ 3175 h 1316717"/>
                <a:gd name="connsiteX2" fmla="*/ 287393 w 571820"/>
                <a:gd name="connsiteY2" fmla="*/ 1827 h 1316717"/>
                <a:gd name="connsiteX3" fmla="*/ 289403 w 571820"/>
                <a:gd name="connsiteY3" fmla="*/ 0 h 1316717"/>
                <a:gd name="connsiteX4" fmla="*/ 289403 w 571820"/>
                <a:gd name="connsiteY4" fmla="*/ 6349 h 1316717"/>
                <a:gd name="connsiteX5" fmla="*/ 309203 w 571820"/>
                <a:gd name="connsiteY5" fmla="*/ 24345 h 1316717"/>
                <a:gd name="connsiteX6" fmla="*/ 571820 w 571820"/>
                <a:gd name="connsiteY6" fmla="*/ 658359 h 1316717"/>
                <a:gd name="connsiteX7" fmla="*/ 309203 w 571820"/>
                <a:gd name="connsiteY7" fmla="*/ 1292372 h 1316717"/>
                <a:gd name="connsiteX8" fmla="*/ 289403 w 571820"/>
                <a:gd name="connsiteY8" fmla="*/ 1310368 h 1316717"/>
                <a:gd name="connsiteX9" fmla="*/ 289403 w 571820"/>
                <a:gd name="connsiteY9" fmla="*/ 1316717 h 1316717"/>
                <a:gd name="connsiteX10" fmla="*/ 287393 w 571820"/>
                <a:gd name="connsiteY10" fmla="*/ 1314890 h 1316717"/>
                <a:gd name="connsiteX11" fmla="*/ 285910 w 571820"/>
                <a:gd name="connsiteY11" fmla="*/ 1313542 h 1316717"/>
                <a:gd name="connsiteX12" fmla="*/ 282417 w 571820"/>
                <a:gd name="connsiteY12" fmla="*/ 1316717 h 1316717"/>
                <a:gd name="connsiteX13" fmla="*/ 282417 w 571820"/>
                <a:gd name="connsiteY13" fmla="*/ 1310367 h 1316717"/>
                <a:gd name="connsiteX14" fmla="*/ 262617 w 571820"/>
                <a:gd name="connsiteY14" fmla="*/ 1292372 h 1316717"/>
                <a:gd name="connsiteX15" fmla="*/ 0 w 571820"/>
                <a:gd name="connsiteY15" fmla="*/ 658358 h 1316717"/>
                <a:gd name="connsiteX16" fmla="*/ 262617 w 571820"/>
                <a:gd name="connsiteY16" fmla="*/ 24345 h 1316717"/>
                <a:gd name="connsiteX17" fmla="*/ 282417 w 571820"/>
                <a:gd name="connsiteY17" fmla="*/ 6349 h 1316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71820" h="1316717">
                  <a:moveTo>
                    <a:pt x="282417" y="0"/>
                  </a:moveTo>
                  <a:lnTo>
                    <a:pt x="285910" y="3175"/>
                  </a:lnTo>
                  <a:lnTo>
                    <a:pt x="287393" y="1827"/>
                  </a:lnTo>
                  <a:lnTo>
                    <a:pt x="289403" y="0"/>
                  </a:lnTo>
                  <a:lnTo>
                    <a:pt x="289403" y="6349"/>
                  </a:lnTo>
                  <a:lnTo>
                    <a:pt x="309203" y="24345"/>
                  </a:lnTo>
                  <a:cubicBezTo>
                    <a:pt x="471461" y="186603"/>
                    <a:pt x="571820" y="410761"/>
                    <a:pt x="571820" y="658359"/>
                  </a:cubicBezTo>
                  <a:cubicBezTo>
                    <a:pt x="571820" y="905956"/>
                    <a:pt x="471461" y="1130114"/>
                    <a:pt x="309203" y="1292372"/>
                  </a:cubicBezTo>
                  <a:lnTo>
                    <a:pt x="289403" y="1310368"/>
                  </a:lnTo>
                  <a:lnTo>
                    <a:pt x="289403" y="1316717"/>
                  </a:lnTo>
                  <a:lnTo>
                    <a:pt x="287393" y="1314890"/>
                  </a:lnTo>
                  <a:lnTo>
                    <a:pt x="285910" y="1313542"/>
                  </a:lnTo>
                  <a:lnTo>
                    <a:pt x="282417" y="1316717"/>
                  </a:lnTo>
                  <a:lnTo>
                    <a:pt x="282417" y="1310367"/>
                  </a:lnTo>
                  <a:lnTo>
                    <a:pt x="262617" y="1292372"/>
                  </a:lnTo>
                  <a:cubicBezTo>
                    <a:pt x="100359" y="1130113"/>
                    <a:pt x="0" y="905956"/>
                    <a:pt x="0" y="658358"/>
                  </a:cubicBezTo>
                  <a:cubicBezTo>
                    <a:pt x="0" y="410761"/>
                    <a:pt x="100359" y="186603"/>
                    <a:pt x="262617" y="24345"/>
                  </a:cubicBezTo>
                  <a:lnTo>
                    <a:pt x="282417" y="6349"/>
                  </a:ln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0B037EB3-1772-4BA8-A95A-E5DBDFEA32B0}"/>
                </a:ext>
              </a:extLst>
            </p:cNvPr>
            <p:cNvGrpSpPr/>
            <p:nvPr/>
          </p:nvGrpSpPr>
          <p:grpSpPr>
            <a:xfrm rot="2700000" flipH="1">
              <a:off x="10112436" y="4359902"/>
              <a:ext cx="571820" cy="1620000"/>
              <a:chOff x="8482785" y="4330454"/>
              <a:chExt cx="571820" cy="1620000"/>
            </a:xfrm>
          </p:grpSpPr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A1F47AC1-63D0-47F3-9728-1A0A0543494B}"/>
                  </a:ext>
                </a:extLst>
              </p:cNvPr>
              <p:cNvSpPr/>
              <p:nvPr/>
            </p:nvSpPr>
            <p:spPr>
              <a:xfrm>
                <a:off x="8482785" y="4333632"/>
                <a:ext cx="571820" cy="1311956"/>
              </a:xfrm>
              <a:custGeom>
                <a:avLst/>
                <a:gdLst>
                  <a:gd name="connsiteX0" fmla="*/ 282417 w 571820"/>
                  <a:gd name="connsiteY0" fmla="*/ 0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289403 w 571820"/>
                  <a:gd name="connsiteY4" fmla="*/ 6349 h 1316717"/>
                  <a:gd name="connsiteX5" fmla="*/ 309203 w 571820"/>
                  <a:gd name="connsiteY5" fmla="*/ 24345 h 1316717"/>
                  <a:gd name="connsiteX6" fmla="*/ 571820 w 571820"/>
                  <a:gd name="connsiteY6" fmla="*/ 658359 h 1316717"/>
                  <a:gd name="connsiteX7" fmla="*/ 309203 w 571820"/>
                  <a:gd name="connsiteY7" fmla="*/ 1292372 h 1316717"/>
                  <a:gd name="connsiteX8" fmla="*/ 289403 w 571820"/>
                  <a:gd name="connsiteY8" fmla="*/ 1310368 h 1316717"/>
                  <a:gd name="connsiteX9" fmla="*/ 289403 w 571820"/>
                  <a:gd name="connsiteY9" fmla="*/ 1316717 h 1316717"/>
                  <a:gd name="connsiteX10" fmla="*/ 287393 w 571820"/>
                  <a:gd name="connsiteY10" fmla="*/ 1314890 h 1316717"/>
                  <a:gd name="connsiteX11" fmla="*/ 285910 w 571820"/>
                  <a:gd name="connsiteY11" fmla="*/ 1313542 h 1316717"/>
                  <a:gd name="connsiteX12" fmla="*/ 282417 w 571820"/>
                  <a:gd name="connsiteY12" fmla="*/ 1316717 h 1316717"/>
                  <a:gd name="connsiteX13" fmla="*/ 282417 w 571820"/>
                  <a:gd name="connsiteY13" fmla="*/ 1310367 h 1316717"/>
                  <a:gd name="connsiteX14" fmla="*/ 262617 w 571820"/>
                  <a:gd name="connsiteY14" fmla="*/ 1292372 h 1316717"/>
                  <a:gd name="connsiteX15" fmla="*/ 0 w 571820"/>
                  <a:gd name="connsiteY15" fmla="*/ 658358 h 1316717"/>
                  <a:gd name="connsiteX16" fmla="*/ 262617 w 571820"/>
                  <a:gd name="connsiteY16" fmla="*/ 24345 h 1316717"/>
                  <a:gd name="connsiteX17" fmla="*/ 282417 w 571820"/>
                  <a:gd name="connsiteY17" fmla="*/ 6349 h 1316717"/>
                  <a:gd name="connsiteX0" fmla="*/ 282417 w 571820"/>
                  <a:gd name="connsiteY0" fmla="*/ 6349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289403 w 571820"/>
                  <a:gd name="connsiteY4" fmla="*/ 6349 h 1316717"/>
                  <a:gd name="connsiteX5" fmla="*/ 309203 w 571820"/>
                  <a:gd name="connsiteY5" fmla="*/ 24345 h 1316717"/>
                  <a:gd name="connsiteX6" fmla="*/ 571820 w 571820"/>
                  <a:gd name="connsiteY6" fmla="*/ 658359 h 1316717"/>
                  <a:gd name="connsiteX7" fmla="*/ 309203 w 571820"/>
                  <a:gd name="connsiteY7" fmla="*/ 1292372 h 1316717"/>
                  <a:gd name="connsiteX8" fmla="*/ 289403 w 571820"/>
                  <a:gd name="connsiteY8" fmla="*/ 1310368 h 1316717"/>
                  <a:gd name="connsiteX9" fmla="*/ 289403 w 571820"/>
                  <a:gd name="connsiteY9" fmla="*/ 1316717 h 1316717"/>
                  <a:gd name="connsiteX10" fmla="*/ 287393 w 571820"/>
                  <a:gd name="connsiteY10" fmla="*/ 1314890 h 1316717"/>
                  <a:gd name="connsiteX11" fmla="*/ 285910 w 571820"/>
                  <a:gd name="connsiteY11" fmla="*/ 1313542 h 1316717"/>
                  <a:gd name="connsiteX12" fmla="*/ 282417 w 571820"/>
                  <a:gd name="connsiteY12" fmla="*/ 1316717 h 1316717"/>
                  <a:gd name="connsiteX13" fmla="*/ 282417 w 571820"/>
                  <a:gd name="connsiteY13" fmla="*/ 1310367 h 1316717"/>
                  <a:gd name="connsiteX14" fmla="*/ 262617 w 571820"/>
                  <a:gd name="connsiteY14" fmla="*/ 1292372 h 1316717"/>
                  <a:gd name="connsiteX15" fmla="*/ 0 w 571820"/>
                  <a:gd name="connsiteY15" fmla="*/ 658358 h 1316717"/>
                  <a:gd name="connsiteX16" fmla="*/ 262617 w 571820"/>
                  <a:gd name="connsiteY16" fmla="*/ 24345 h 1316717"/>
                  <a:gd name="connsiteX17" fmla="*/ 282417 w 571820"/>
                  <a:gd name="connsiteY17" fmla="*/ 6349 h 1316717"/>
                  <a:gd name="connsiteX0" fmla="*/ 262617 w 571820"/>
                  <a:gd name="connsiteY0" fmla="*/ 24345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289403 w 571820"/>
                  <a:gd name="connsiteY4" fmla="*/ 6349 h 1316717"/>
                  <a:gd name="connsiteX5" fmla="*/ 309203 w 571820"/>
                  <a:gd name="connsiteY5" fmla="*/ 24345 h 1316717"/>
                  <a:gd name="connsiteX6" fmla="*/ 571820 w 571820"/>
                  <a:gd name="connsiteY6" fmla="*/ 658359 h 1316717"/>
                  <a:gd name="connsiteX7" fmla="*/ 309203 w 571820"/>
                  <a:gd name="connsiteY7" fmla="*/ 1292372 h 1316717"/>
                  <a:gd name="connsiteX8" fmla="*/ 289403 w 571820"/>
                  <a:gd name="connsiteY8" fmla="*/ 1310368 h 1316717"/>
                  <a:gd name="connsiteX9" fmla="*/ 289403 w 571820"/>
                  <a:gd name="connsiteY9" fmla="*/ 1316717 h 1316717"/>
                  <a:gd name="connsiteX10" fmla="*/ 287393 w 571820"/>
                  <a:gd name="connsiteY10" fmla="*/ 1314890 h 1316717"/>
                  <a:gd name="connsiteX11" fmla="*/ 285910 w 571820"/>
                  <a:gd name="connsiteY11" fmla="*/ 1313542 h 1316717"/>
                  <a:gd name="connsiteX12" fmla="*/ 282417 w 571820"/>
                  <a:gd name="connsiteY12" fmla="*/ 1316717 h 1316717"/>
                  <a:gd name="connsiteX13" fmla="*/ 282417 w 571820"/>
                  <a:gd name="connsiteY13" fmla="*/ 1310367 h 1316717"/>
                  <a:gd name="connsiteX14" fmla="*/ 262617 w 571820"/>
                  <a:gd name="connsiteY14" fmla="*/ 1292372 h 1316717"/>
                  <a:gd name="connsiteX15" fmla="*/ 0 w 571820"/>
                  <a:gd name="connsiteY15" fmla="*/ 658358 h 1316717"/>
                  <a:gd name="connsiteX16" fmla="*/ 262617 w 571820"/>
                  <a:gd name="connsiteY16" fmla="*/ 24345 h 1316717"/>
                  <a:gd name="connsiteX0" fmla="*/ 262617 w 571820"/>
                  <a:gd name="connsiteY0" fmla="*/ 24345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309203 w 571820"/>
                  <a:gd name="connsiteY4" fmla="*/ 24345 h 1316717"/>
                  <a:gd name="connsiteX5" fmla="*/ 571820 w 571820"/>
                  <a:gd name="connsiteY5" fmla="*/ 658359 h 1316717"/>
                  <a:gd name="connsiteX6" fmla="*/ 309203 w 571820"/>
                  <a:gd name="connsiteY6" fmla="*/ 1292372 h 1316717"/>
                  <a:gd name="connsiteX7" fmla="*/ 289403 w 571820"/>
                  <a:gd name="connsiteY7" fmla="*/ 1310368 h 1316717"/>
                  <a:gd name="connsiteX8" fmla="*/ 289403 w 571820"/>
                  <a:gd name="connsiteY8" fmla="*/ 1316717 h 1316717"/>
                  <a:gd name="connsiteX9" fmla="*/ 287393 w 571820"/>
                  <a:gd name="connsiteY9" fmla="*/ 1314890 h 1316717"/>
                  <a:gd name="connsiteX10" fmla="*/ 285910 w 571820"/>
                  <a:gd name="connsiteY10" fmla="*/ 1313542 h 1316717"/>
                  <a:gd name="connsiteX11" fmla="*/ 282417 w 571820"/>
                  <a:gd name="connsiteY11" fmla="*/ 1316717 h 1316717"/>
                  <a:gd name="connsiteX12" fmla="*/ 282417 w 571820"/>
                  <a:gd name="connsiteY12" fmla="*/ 1310367 h 1316717"/>
                  <a:gd name="connsiteX13" fmla="*/ 262617 w 571820"/>
                  <a:gd name="connsiteY13" fmla="*/ 1292372 h 1316717"/>
                  <a:gd name="connsiteX14" fmla="*/ 0 w 571820"/>
                  <a:gd name="connsiteY14" fmla="*/ 658358 h 1316717"/>
                  <a:gd name="connsiteX15" fmla="*/ 262617 w 571820"/>
                  <a:gd name="connsiteY15" fmla="*/ 24345 h 1316717"/>
                  <a:gd name="connsiteX0" fmla="*/ 262617 w 571820"/>
                  <a:gd name="connsiteY0" fmla="*/ 22518 h 1314890"/>
                  <a:gd name="connsiteX1" fmla="*/ 285910 w 571820"/>
                  <a:gd name="connsiteY1" fmla="*/ 1348 h 1314890"/>
                  <a:gd name="connsiteX2" fmla="*/ 287393 w 571820"/>
                  <a:gd name="connsiteY2" fmla="*/ 0 h 1314890"/>
                  <a:gd name="connsiteX3" fmla="*/ 309203 w 571820"/>
                  <a:gd name="connsiteY3" fmla="*/ 22518 h 1314890"/>
                  <a:gd name="connsiteX4" fmla="*/ 571820 w 571820"/>
                  <a:gd name="connsiteY4" fmla="*/ 656532 h 1314890"/>
                  <a:gd name="connsiteX5" fmla="*/ 309203 w 571820"/>
                  <a:gd name="connsiteY5" fmla="*/ 1290545 h 1314890"/>
                  <a:gd name="connsiteX6" fmla="*/ 289403 w 571820"/>
                  <a:gd name="connsiteY6" fmla="*/ 1308541 h 1314890"/>
                  <a:gd name="connsiteX7" fmla="*/ 289403 w 571820"/>
                  <a:gd name="connsiteY7" fmla="*/ 1314890 h 1314890"/>
                  <a:gd name="connsiteX8" fmla="*/ 287393 w 571820"/>
                  <a:gd name="connsiteY8" fmla="*/ 1313063 h 1314890"/>
                  <a:gd name="connsiteX9" fmla="*/ 285910 w 571820"/>
                  <a:gd name="connsiteY9" fmla="*/ 1311715 h 1314890"/>
                  <a:gd name="connsiteX10" fmla="*/ 282417 w 571820"/>
                  <a:gd name="connsiteY10" fmla="*/ 1314890 h 1314890"/>
                  <a:gd name="connsiteX11" fmla="*/ 282417 w 571820"/>
                  <a:gd name="connsiteY11" fmla="*/ 1308540 h 1314890"/>
                  <a:gd name="connsiteX12" fmla="*/ 262617 w 571820"/>
                  <a:gd name="connsiteY12" fmla="*/ 1290545 h 1314890"/>
                  <a:gd name="connsiteX13" fmla="*/ 0 w 571820"/>
                  <a:gd name="connsiteY13" fmla="*/ 656531 h 1314890"/>
                  <a:gd name="connsiteX14" fmla="*/ 262617 w 571820"/>
                  <a:gd name="connsiteY14" fmla="*/ 22518 h 1314890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85910 w 571820"/>
                  <a:gd name="connsiteY8" fmla="*/ 1310367 h 1313542"/>
                  <a:gd name="connsiteX9" fmla="*/ 282417 w 571820"/>
                  <a:gd name="connsiteY9" fmla="*/ 1313542 h 1313542"/>
                  <a:gd name="connsiteX10" fmla="*/ 282417 w 571820"/>
                  <a:gd name="connsiteY10" fmla="*/ 1307192 h 1313542"/>
                  <a:gd name="connsiteX11" fmla="*/ 262617 w 571820"/>
                  <a:gd name="connsiteY11" fmla="*/ 1289197 h 1313542"/>
                  <a:gd name="connsiteX12" fmla="*/ 0 w 571820"/>
                  <a:gd name="connsiteY12" fmla="*/ 655183 h 1313542"/>
                  <a:gd name="connsiteX13" fmla="*/ 262617 w 571820"/>
                  <a:gd name="connsiteY13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85910 w 571820"/>
                  <a:gd name="connsiteY8" fmla="*/ 1310367 h 1313542"/>
                  <a:gd name="connsiteX9" fmla="*/ 282417 w 571820"/>
                  <a:gd name="connsiteY9" fmla="*/ 1313542 h 1313542"/>
                  <a:gd name="connsiteX10" fmla="*/ 262617 w 571820"/>
                  <a:gd name="connsiteY10" fmla="*/ 1289197 h 1313542"/>
                  <a:gd name="connsiteX11" fmla="*/ 0 w 571820"/>
                  <a:gd name="connsiteY11" fmla="*/ 655183 h 1313542"/>
                  <a:gd name="connsiteX12" fmla="*/ 262617 w 571820"/>
                  <a:gd name="connsiteY12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85910 w 571820"/>
                  <a:gd name="connsiteY8" fmla="*/ 1310367 h 1313542"/>
                  <a:gd name="connsiteX9" fmla="*/ 262617 w 571820"/>
                  <a:gd name="connsiteY9" fmla="*/ 1289197 h 1313542"/>
                  <a:gd name="connsiteX10" fmla="*/ 0 w 571820"/>
                  <a:gd name="connsiteY10" fmla="*/ 655183 h 1313542"/>
                  <a:gd name="connsiteX11" fmla="*/ 262617 w 571820"/>
                  <a:gd name="connsiteY11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62617 w 571820"/>
                  <a:gd name="connsiteY8" fmla="*/ 1289197 h 1313542"/>
                  <a:gd name="connsiteX9" fmla="*/ 0 w 571820"/>
                  <a:gd name="connsiteY9" fmla="*/ 655183 h 1313542"/>
                  <a:gd name="connsiteX10" fmla="*/ 262617 w 571820"/>
                  <a:gd name="connsiteY10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62617 w 571820"/>
                  <a:gd name="connsiteY7" fmla="*/ 1289197 h 1313542"/>
                  <a:gd name="connsiteX8" fmla="*/ 0 w 571820"/>
                  <a:gd name="connsiteY8" fmla="*/ 655183 h 1313542"/>
                  <a:gd name="connsiteX9" fmla="*/ 262617 w 571820"/>
                  <a:gd name="connsiteY9" fmla="*/ 21170 h 1313542"/>
                  <a:gd name="connsiteX0" fmla="*/ 262617 w 571820"/>
                  <a:gd name="connsiteY0" fmla="*/ 21170 h 1364739"/>
                  <a:gd name="connsiteX1" fmla="*/ 285910 w 571820"/>
                  <a:gd name="connsiteY1" fmla="*/ 0 h 1364739"/>
                  <a:gd name="connsiteX2" fmla="*/ 309203 w 571820"/>
                  <a:gd name="connsiteY2" fmla="*/ 21170 h 1364739"/>
                  <a:gd name="connsiteX3" fmla="*/ 571820 w 571820"/>
                  <a:gd name="connsiteY3" fmla="*/ 655184 h 1364739"/>
                  <a:gd name="connsiteX4" fmla="*/ 309203 w 571820"/>
                  <a:gd name="connsiteY4" fmla="*/ 1289197 h 1364739"/>
                  <a:gd name="connsiteX5" fmla="*/ 289403 w 571820"/>
                  <a:gd name="connsiteY5" fmla="*/ 1307193 h 1364739"/>
                  <a:gd name="connsiteX6" fmla="*/ 177485 w 571820"/>
                  <a:gd name="connsiteY6" fmla="*/ 1364739 h 1364739"/>
                  <a:gd name="connsiteX7" fmla="*/ 262617 w 571820"/>
                  <a:gd name="connsiteY7" fmla="*/ 1289197 h 1364739"/>
                  <a:gd name="connsiteX8" fmla="*/ 0 w 571820"/>
                  <a:gd name="connsiteY8" fmla="*/ 655183 h 1364739"/>
                  <a:gd name="connsiteX9" fmla="*/ 262617 w 571820"/>
                  <a:gd name="connsiteY9" fmla="*/ 21170 h 1364739"/>
                  <a:gd name="connsiteX0" fmla="*/ 262617 w 571820"/>
                  <a:gd name="connsiteY0" fmla="*/ 21170 h 1364739"/>
                  <a:gd name="connsiteX1" fmla="*/ 285910 w 571820"/>
                  <a:gd name="connsiteY1" fmla="*/ 0 h 1364739"/>
                  <a:gd name="connsiteX2" fmla="*/ 309203 w 571820"/>
                  <a:gd name="connsiteY2" fmla="*/ 21170 h 1364739"/>
                  <a:gd name="connsiteX3" fmla="*/ 571820 w 571820"/>
                  <a:gd name="connsiteY3" fmla="*/ 655184 h 1364739"/>
                  <a:gd name="connsiteX4" fmla="*/ 309203 w 571820"/>
                  <a:gd name="connsiteY4" fmla="*/ 1289197 h 1364739"/>
                  <a:gd name="connsiteX5" fmla="*/ 285832 w 571820"/>
                  <a:gd name="connsiteY5" fmla="*/ 1311956 h 1364739"/>
                  <a:gd name="connsiteX6" fmla="*/ 177485 w 571820"/>
                  <a:gd name="connsiteY6" fmla="*/ 1364739 h 1364739"/>
                  <a:gd name="connsiteX7" fmla="*/ 262617 w 571820"/>
                  <a:gd name="connsiteY7" fmla="*/ 1289197 h 1364739"/>
                  <a:gd name="connsiteX8" fmla="*/ 0 w 571820"/>
                  <a:gd name="connsiteY8" fmla="*/ 655183 h 1364739"/>
                  <a:gd name="connsiteX9" fmla="*/ 262617 w 571820"/>
                  <a:gd name="connsiteY9" fmla="*/ 21170 h 1364739"/>
                  <a:gd name="connsiteX0" fmla="*/ 262617 w 571820"/>
                  <a:gd name="connsiteY0" fmla="*/ 21170 h 1311956"/>
                  <a:gd name="connsiteX1" fmla="*/ 285910 w 571820"/>
                  <a:gd name="connsiteY1" fmla="*/ 0 h 1311956"/>
                  <a:gd name="connsiteX2" fmla="*/ 309203 w 571820"/>
                  <a:gd name="connsiteY2" fmla="*/ 21170 h 1311956"/>
                  <a:gd name="connsiteX3" fmla="*/ 571820 w 571820"/>
                  <a:gd name="connsiteY3" fmla="*/ 655184 h 1311956"/>
                  <a:gd name="connsiteX4" fmla="*/ 309203 w 571820"/>
                  <a:gd name="connsiteY4" fmla="*/ 1289197 h 1311956"/>
                  <a:gd name="connsiteX5" fmla="*/ 285832 w 571820"/>
                  <a:gd name="connsiteY5" fmla="*/ 1311956 h 1311956"/>
                  <a:gd name="connsiteX6" fmla="*/ 262617 w 571820"/>
                  <a:gd name="connsiteY6" fmla="*/ 1289197 h 1311956"/>
                  <a:gd name="connsiteX7" fmla="*/ 0 w 571820"/>
                  <a:gd name="connsiteY7" fmla="*/ 655183 h 1311956"/>
                  <a:gd name="connsiteX8" fmla="*/ 262617 w 571820"/>
                  <a:gd name="connsiteY8" fmla="*/ 21170 h 1311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71820" h="1311956">
                    <a:moveTo>
                      <a:pt x="262617" y="21170"/>
                    </a:moveTo>
                    <a:lnTo>
                      <a:pt x="285910" y="0"/>
                    </a:lnTo>
                    <a:lnTo>
                      <a:pt x="309203" y="21170"/>
                    </a:lnTo>
                    <a:cubicBezTo>
                      <a:pt x="471461" y="183428"/>
                      <a:pt x="571820" y="407586"/>
                      <a:pt x="571820" y="655184"/>
                    </a:cubicBezTo>
                    <a:cubicBezTo>
                      <a:pt x="571820" y="902781"/>
                      <a:pt x="471461" y="1126939"/>
                      <a:pt x="309203" y="1289197"/>
                    </a:cubicBezTo>
                    <a:lnTo>
                      <a:pt x="285832" y="1311956"/>
                    </a:lnTo>
                    <a:lnTo>
                      <a:pt x="262617" y="1289197"/>
                    </a:lnTo>
                    <a:cubicBezTo>
                      <a:pt x="100359" y="1126938"/>
                      <a:pt x="0" y="902781"/>
                      <a:pt x="0" y="655183"/>
                    </a:cubicBezTo>
                    <a:cubicBezTo>
                      <a:pt x="0" y="407586"/>
                      <a:pt x="100359" y="183428"/>
                      <a:pt x="262617" y="21170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803A57D6-0C36-4560-A08A-16768551EF6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68695" y="4330454"/>
                <a:ext cx="0" cy="16200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42650457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B794F-0C7D-47A6-A355-9B54F3A08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518BEFC-5F95-43C3-A662-CF24426CB3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79500" y="1790700"/>
            <a:ext cx="10026650" cy="39782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020A41-C226-41AB-8766-C9BF3E9BF9D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4/13/2024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7795E9-017B-4505-810D-A5F553A56B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6A1BD-3429-4C11-B230-8AD083EC3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1520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A11CA2-18BF-408B-A40C-B43A0A7B80F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899079" y="1079500"/>
            <a:ext cx="1292662" cy="4689476"/>
          </a:xfrm>
        </p:spPr>
        <p:txBody>
          <a:bodyPr vert="eaVer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E424B6-12FC-41A1-AF7C-7E3931D972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79499" y="1079500"/>
            <a:ext cx="8495943" cy="468947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5CF957-F921-48CF-97FE-91190C1AE9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4/13/2024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53F49D-6E0C-47F7-BAAD-A427913DC4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38A122-F390-46CF-BECF-3AE05CA58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2870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EA217A-A229-4751-8D09-0CAD914F6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9DEA33-60C3-4B28-B3EF-E93D6D46A3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7D3B28-C66B-4279-AB67-2BC1D01239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4/13/2024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28FF39-A0DA-4F77-9297-B83C86B575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D7D65A-9D4E-42F6-A8BF-1EEAFB180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2613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017BB-B242-4CC6-887C-83E08CE2D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500" y="2252663"/>
            <a:ext cx="4457700" cy="2349500"/>
          </a:xfrm>
        </p:spPr>
        <p:txBody>
          <a:bodyPr anchor="ctr" anchorCtr="0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695823-EA83-493F-8FEC-C72B5B9CF2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54800" y="2252664"/>
            <a:ext cx="4451348" cy="2349500"/>
          </a:xfrm>
        </p:spPr>
        <p:txBody>
          <a:bodyPr anchor="ctr" anchorCtr="0"/>
          <a:lstStyle>
            <a:lvl1pPr marL="0" indent="0">
              <a:buNone/>
              <a:defRPr sz="2400" i="1">
                <a:solidFill>
                  <a:schemeClr val="tx1">
                    <a:alpha val="7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E08E54-36BB-4AB4-BE1F-5FA8207BEAF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4/13/2024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453A6A-C55A-40A1-A3BB-DB417047F5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D6E656-7AC0-4BD3-AFE5-4B5122E2F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9ABE19D-0B51-4388-93D1-0CD6B767115D}"/>
              </a:ext>
            </a:extLst>
          </p:cNvPr>
          <p:cNvGrpSpPr/>
          <p:nvPr/>
        </p:nvGrpSpPr>
        <p:grpSpPr>
          <a:xfrm>
            <a:off x="999771" y="932104"/>
            <a:ext cx="913428" cy="1032464"/>
            <a:chOff x="999771" y="932104"/>
            <a:chExt cx="913428" cy="1032464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46226ED6-7133-4222-9552-0EA4B1B3C9FB}"/>
                </a:ext>
              </a:extLst>
            </p:cNvPr>
            <p:cNvGrpSpPr/>
            <p:nvPr/>
          </p:nvGrpSpPr>
          <p:grpSpPr>
            <a:xfrm rot="8100000" flipV="1">
              <a:off x="1047457" y="1290386"/>
              <a:ext cx="865742" cy="628383"/>
              <a:chOff x="558167" y="958515"/>
              <a:chExt cx="865742" cy="628383"/>
            </a:xfrm>
            <a:solidFill>
              <a:schemeClr val="accent3"/>
            </a:solidFill>
          </p:grpSpPr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BE810E40-D42F-4034-93BA-54446465D20B}"/>
                  </a:ext>
                </a:extLst>
              </p:cNvPr>
              <p:cNvSpPr/>
              <p:nvPr/>
            </p:nvSpPr>
            <p:spPr>
              <a:xfrm rot="8100000" flipH="1">
                <a:off x="558167" y="1122160"/>
                <a:ext cx="464738" cy="464738"/>
              </a:xfrm>
              <a:custGeom>
                <a:avLst/>
                <a:gdLst>
                  <a:gd name="connsiteX0" fmla="*/ 446142 w 464738"/>
                  <a:gd name="connsiteY0" fmla="*/ 464738 h 464738"/>
                  <a:gd name="connsiteX1" fmla="*/ 130673 w 464738"/>
                  <a:gd name="connsiteY1" fmla="*/ 334066 h 464738"/>
                  <a:gd name="connsiteX2" fmla="*/ 0 w 464738"/>
                  <a:gd name="connsiteY2" fmla="*/ 18596 h 464738"/>
                  <a:gd name="connsiteX3" fmla="*/ 836 w 464738"/>
                  <a:gd name="connsiteY3" fmla="*/ 1089 h 464738"/>
                  <a:gd name="connsiteX4" fmla="*/ 606 w 464738"/>
                  <a:gd name="connsiteY4" fmla="*/ 859 h 464738"/>
                  <a:gd name="connsiteX5" fmla="*/ 848 w 464738"/>
                  <a:gd name="connsiteY5" fmla="*/ 848 h 464738"/>
                  <a:gd name="connsiteX6" fmla="*/ 859 w 464738"/>
                  <a:gd name="connsiteY6" fmla="*/ 606 h 464738"/>
                  <a:gd name="connsiteX7" fmla="*/ 1089 w 464738"/>
                  <a:gd name="connsiteY7" fmla="*/ 836 h 464738"/>
                  <a:gd name="connsiteX8" fmla="*/ 18596 w 464738"/>
                  <a:gd name="connsiteY8" fmla="*/ 0 h 464738"/>
                  <a:gd name="connsiteX9" fmla="*/ 334066 w 464738"/>
                  <a:gd name="connsiteY9" fmla="*/ 130672 h 464738"/>
                  <a:gd name="connsiteX10" fmla="*/ 464738 w 464738"/>
                  <a:gd name="connsiteY10" fmla="*/ 446142 h 464738"/>
                  <a:gd name="connsiteX11" fmla="*/ 463902 w 464738"/>
                  <a:gd name="connsiteY11" fmla="*/ 463650 h 464738"/>
                  <a:gd name="connsiteX12" fmla="*/ 464132 w 464738"/>
                  <a:gd name="connsiteY12" fmla="*/ 463880 h 464738"/>
                  <a:gd name="connsiteX13" fmla="*/ 463891 w 464738"/>
                  <a:gd name="connsiteY13" fmla="*/ 463892 h 464738"/>
                  <a:gd name="connsiteX14" fmla="*/ 463879 w 464738"/>
                  <a:gd name="connsiteY14" fmla="*/ 464132 h 464738"/>
                  <a:gd name="connsiteX15" fmla="*/ 463650 w 464738"/>
                  <a:gd name="connsiteY15" fmla="*/ 463903 h 46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64738" h="464738">
                    <a:moveTo>
                      <a:pt x="446142" y="464738"/>
                    </a:moveTo>
                    <a:cubicBezTo>
                      <a:pt x="331965" y="464738"/>
                      <a:pt x="217787" y="421181"/>
                      <a:pt x="130673" y="334066"/>
                    </a:cubicBezTo>
                    <a:cubicBezTo>
                      <a:pt x="43558" y="246952"/>
                      <a:pt x="1" y="132774"/>
                      <a:pt x="0" y="18596"/>
                    </a:cubicBezTo>
                    <a:lnTo>
                      <a:pt x="836" y="1089"/>
                    </a:lnTo>
                    <a:lnTo>
                      <a:pt x="606" y="859"/>
                    </a:lnTo>
                    <a:lnTo>
                      <a:pt x="848" y="848"/>
                    </a:lnTo>
                    <a:lnTo>
                      <a:pt x="859" y="606"/>
                    </a:lnTo>
                    <a:lnTo>
                      <a:pt x="1089" y="836"/>
                    </a:lnTo>
                    <a:lnTo>
                      <a:pt x="18596" y="0"/>
                    </a:lnTo>
                    <a:cubicBezTo>
                      <a:pt x="132774" y="0"/>
                      <a:pt x="246951" y="43557"/>
                      <a:pt x="334066" y="130672"/>
                    </a:cubicBezTo>
                    <a:cubicBezTo>
                      <a:pt x="421181" y="217787"/>
                      <a:pt x="464738" y="331964"/>
                      <a:pt x="464738" y="446142"/>
                    </a:cubicBezTo>
                    <a:lnTo>
                      <a:pt x="463902" y="463650"/>
                    </a:lnTo>
                    <a:lnTo>
                      <a:pt x="464132" y="463880"/>
                    </a:lnTo>
                    <a:lnTo>
                      <a:pt x="463891" y="463892"/>
                    </a:lnTo>
                    <a:lnTo>
                      <a:pt x="463879" y="464132"/>
                    </a:lnTo>
                    <a:lnTo>
                      <a:pt x="463650" y="463903"/>
                    </a:lnTo>
                    <a:close/>
                  </a:path>
                </a:pathLst>
              </a:custGeom>
              <a:solidFill>
                <a:schemeClr val="accent4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60F6BFC2-CA89-42B8-8A5A-E9F26BA87FBB}"/>
                  </a:ext>
                </a:extLst>
              </p:cNvPr>
              <p:cNvSpPr/>
              <p:nvPr/>
            </p:nvSpPr>
            <p:spPr>
              <a:xfrm rot="5400000" flipH="1">
                <a:off x="959170" y="958515"/>
                <a:ext cx="464739" cy="464739"/>
              </a:xfrm>
              <a:custGeom>
                <a:avLst/>
                <a:gdLst>
                  <a:gd name="connsiteX0" fmla="*/ 464132 w 464739"/>
                  <a:gd name="connsiteY0" fmla="*/ 463881 h 464739"/>
                  <a:gd name="connsiteX1" fmla="*/ 463891 w 464739"/>
                  <a:gd name="connsiteY1" fmla="*/ 463892 h 464739"/>
                  <a:gd name="connsiteX2" fmla="*/ 463880 w 464739"/>
                  <a:gd name="connsiteY2" fmla="*/ 464132 h 464739"/>
                  <a:gd name="connsiteX3" fmla="*/ 463651 w 464739"/>
                  <a:gd name="connsiteY3" fmla="*/ 463904 h 464739"/>
                  <a:gd name="connsiteX4" fmla="*/ 446142 w 464739"/>
                  <a:gd name="connsiteY4" fmla="*/ 464739 h 464739"/>
                  <a:gd name="connsiteX5" fmla="*/ 130673 w 464739"/>
                  <a:gd name="connsiteY5" fmla="*/ 334067 h 464739"/>
                  <a:gd name="connsiteX6" fmla="*/ 0 w 464739"/>
                  <a:gd name="connsiteY6" fmla="*/ 18597 h 464739"/>
                  <a:gd name="connsiteX7" fmla="*/ 836 w 464739"/>
                  <a:gd name="connsiteY7" fmla="*/ 1089 h 464739"/>
                  <a:gd name="connsiteX8" fmla="*/ 607 w 464739"/>
                  <a:gd name="connsiteY8" fmla="*/ 859 h 464739"/>
                  <a:gd name="connsiteX9" fmla="*/ 848 w 464739"/>
                  <a:gd name="connsiteY9" fmla="*/ 848 h 464739"/>
                  <a:gd name="connsiteX10" fmla="*/ 859 w 464739"/>
                  <a:gd name="connsiteY10" fmla="*/ 607 h 464739"/>
                  <a:gd name="connsiteX11" fmla="*/ 1089 w 464739"/>
                  <a:gd name="connsiteY11" fmla="*/ 836 h 464739"/>
                  <a:gd name="connsiteX12" fmla="*/ 18597 w 464739"/>
                  <a:gd name="connsiteY12" fmla="*/ 0 h 464739"/>
                  <a:gd name="connsiteX13" fmla="*/ 334067 w 464739"/>
                  <a:gd name="connsiteY13" fmla="*/ 130672 h 464739"/>
                  <a:gd name="connsiteX14" fmla="*/ 464739 w 464739"/>
                  <a:gd name="connsiteY14" fmla="*/ 446142 h 464739"/>
                  <a:gd name="connsiteX15" fmla="*/ 463903 w 464739"/>
                  <a:gd name="connsiteY15" fmla="*/ 463652 h 464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64739" h="464739">
                    <a:moveTo>
                      <a:pt x="464132" y="463881"/>
                    </a:moveTo>
                    <a:lnTo>
                      <a:pt x="463891" y="463892"/>
                    </a:lnTo>
                    <a:lnTo>
                      <a:pt x="463880" y="464132"/>
                    </a:lnTo>
                    <a:lnTo>
                      <a:pt x="463651" y="463904"/>
                    </a:lnTo>
                    <a:lnTo>
                      <a:pt x="446142" y="464739"/>
                    </a:lnTo>
                    <a:cubicBezTo>
                      <a:pt x="331965" y="464739"/>
                      <a:pt x="217787" y="421182"/>
                      <a:pt x="130673" y="334067"/>
                    </a:cubicBezTo>
                    <a:cubicBezTo>
                      <a:pt x="43558" y="246953"/>
                      <a:pt x="1" y="132775"/>
                      <a:pt x="0" y="18597"/>
                    </a:cubicBezTo>
                    <a:lnTo>
                      <a:pt x="836" y="1089"/>
                    </a:lnTo>
                    <a:lnTo>
                      <a:pt x="607" y="859"/>
                    </a:lnTo>
                    <a:lnTo>
                      <a:pt x="848" y="848"/>
                    </a:lnTo>
                    <a:lnTo>
                      <a:pt x="859" y="607"/>
                    </a:lnTo>
                    <a:lnTo>
                      <a:pt x="1089" y="836"/>
                    </a:lnTo>
                    <a:lnTo>
                      <a:pt x="18597" y="0"/>
                    </a:lnTo>
                    <a:cubicBezTo>
                      <a:pt x="132775" y="0"/>
                      <a:pt x="246952" y="43557"/>
                      <a:pt x="334067" y="130672"/>
                    </a:cubicBezTo>
                    <a:cubicBezTo>
                      <a:pt x="421182" y="217787"/>
                      <a:pt x="464739" y="331964"/>
                      <a:pt x="464739" y="446142"/>
                    </a:cubicBezTo>
                    <a:lnTo>
                      <a:pt x="463903" y="463652"/>
                    </a:lnTo>
                    <a:close/>
                  </a:path>
                </a:pathLst>
              </a:custGeom>
              <a:solidFill>
                <a:schemeClr val="accent4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1CA36485-DC1D-48C9-91B2-425DBC66D471}"/>
                </a:ext>
              </a:extLst>
            </p:cNvPr>
            <p:cNvGrpSpPr/>
            <p:nvPr/>
          </p:nvGrpSpPr>
          <p:grpSpPr>
            <a:xfrm rot="10800000" flipH="1" flipV="1">
              <a:off x="999771" y="932104"/>
              <a:ext cx="864005" cy="1032464"/>
              <a:chOff x="2207971" y="2384401"/>
              <a:chExt cx="864005" cy="1032464"/>
            </a:xfrm>
          </p:grpSpPr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0ACF276E-196C-4923-B7D1-48A8E6A1669C}"/>
                  </a:ext>
                </a:extLst>
              </p:cNvPr>
              <p:cNvSpPr/>
              <p:nvPr/>
            </p:nvSpPr>
            <p:spPr>
              <a:xfrm rot="13500000">
                <a:off x="2207971" y="2856305"/>
                <a:ext cx="464739" cy="464739"/>
              </a:xfrm>
              <a:custGeom>
                <a:avLst/>
                <a:gdLst>
                  <a:gd name="connsiteX0" fmla="*/ 464132 w 464739"/>
                  <a:gd name="connsiteY0" fmla="*/ 463881 h 464739"/>
                  <a:gd name="connsiteX1" fmla="*/ 463891 w 464739"/>
                  <a:gd name="connsiteY1" fmla="*/ 463892 h 464739"/>
                  <a:gd name="connsiteX2" fmla="*/ 463880 w 464739"/>
                  <a:gd name="connsiteY2" fmla="*/ 464132 h 464739"/>
                  <a:gd name="connsiteX3" fmla="*/ 463651 w 464739"/>
                  <a:gd name="connsiteY3" fmla="*/ 463904 h 464739"/>
                  <a:gd name="connsiteX4" fmla="*/ 446142 w 464739"/>
                  <a:gd name="connsiteY4" fmla="*/ 464739 h 464739"/>
                  <a:gd name="connsiteX5" fmla="*/ 130673 w 464739"/>
                  <a:gd name="connsiteY5" fmla="*/ 334067 h 464739"/>
                  <a:gd name="connsiteX6" fmla="*/ 0 w 464739"/>
                  <a:gd name="connsiteY6" fmla="*/ 18597 h 464739"/>
                  <a:gd name="connsiteX7" fmla="*/ 836 w 464739"/>
                  <a:gd name="connsiteY7" fmla="*/ 1089 h 464739"/>
                  <a:gd name="connsiteX8" fmla="*/ 607 w 464739"/>
                  <a:gd name="connsiteY8" fmla="*/ 859 h 464739"/>
                  <a:gd name="connsiteX9" fmla="*/ 848 w 464739"/>
                  <a:gd name="connsiteY9" fmla="*/ 848 h 464739"/>
                  <a:gd name="connsiteX10" fmla="*/ 859 w 464739"/>
                  <a:gd name="connsiteY10" fmla="*/ 607 h 464739"/>
                  <a:gd name="connsiteX11" fmla="*/ 1089 w 464739"/>
                  <a:gd name="connsiteY11" fmla="*/ 836 h 464739"/>
                  <a:gd name="connsiteX12" fmla="*/ 18597 w 464739"/>
                  <a:gd name="connsiteY12" fmla="*/ 0 h 464739"/>
                  <a:gd name="connsiteX13" fmla="*/ 334067 w 464739"/>
                  <a:gd name="connsiteY13" fmla="*/ 130672 h 464739"/>
                  <a:gd name="connsiteX14" fmla="*/ 464739 w 464739"/>
                  <a:gd name="connsiteY14" fmla="*/ 446142 h 464739"/>
                  <a:gd name="connsiteX15" fmla="*/ 463903 w 464739"/>
                  <a:gd name="connsiteY15" fmla="*/ 463652 h 464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64739" h="464739">
                    <a:moveTo>
                      <a:pt x="464132" y="463881"/>
                    </a:moveTo>
                    <a:lnTo>
                      <a:pt x="463891" y="463892"/>
                    </a:lnTo>
                    <a:lnTo>
                      <a:pt x="463880" y="464132"/>
                    </a:lnTo>
                    <a:lnTo>
                      <a:pt x="463651" y="463904"/>
                    </a:lnTo>
                    <a:lnTo>
                      <a:pt x="446142" y="464739"/>
                    </a:lnTo>
                    <a:cubicBezTo>
                      <a:pt x="331965" y="464739"/>
                      <a:pt x="217787" y="421182"/>
                      <a:pt x="130673" y="334067"/>
                    </a:cubicBezTo>
                    <a:cubicBezTo>
                      <a:pt x="43558" y="246953"/>
                      <a:pt x="1" y="132775"/>
                      <a:pt x="0" y="18597"/>
                    </a:cubicBezTo>
                    <a:lnTo>
                      <a:pt x="836" y="1089"/>
                    </a:lnTo>
                    <a:lnTo>
                      <a:pt x="607" y="859"/>
                    </a:lnTo>
                    <a:lnTo>
                      <a:pt x="848" y="848"/>
                    </a:lnTo>
                    <a:lnTo>
                      <a:pt x="859" y="607"/>
                    </a:lnTo>
                    <a:lnTo>
                      <a:pt x="1089" y="836"/>
                    </a:lnTo>
                    <a:lnTo>
                      <a:pt x="18597" y="0"/>
                    </a:lnTo>
                    <a:cubicBezTo>
                      <a:pt x="132775" y="0"/>
                      <a:pt x="246952" y="43557"/>
                      <a:pt x="334067" y="130672"/>
                    </a:cubicBezTo>
                    <a:cubicBezTo>
                      <a:pt x="421182" y="217787"/>
                      <a:pt x="464739" y="331964"/>
                      <a:pt x="464739" y="446142"/>
                    </a:cubicBezTo>
                    <a:lnTo>
                      <a:pt x="463903" y="463652"/>
                    </a:ln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FFE3686C-DFF6-4995-81B8-FA38F5BB0401}"/>
                  </a:ext>
                </a:extLst>
              </p:cNvPr>
              <p:cNvSpPr/>
              <p:nvPr/>
            </p:nvSpPr>
            <p:spPr>
              <a:xfrm rot="10800000">
                <a:off x="2607238" y="2688467"/>
                <a:ext cx="464738" cy="464738"/>
              </a:xfrm>
              <a:custGeom>
                <a:avLst/>
                <a:gdLst>
                  <a:gd name="connsiteX0" fmla="*/ 446142 w 464738"/>
                  <a:gd name="connsiteY0" fmla="*/ 464738 h 464738"/>
                  <a:gd name="connsiteX1" fmla="*/ 130673 w 464738"/>
                  <a:gd name="connsiteY1" fmla="*/ 334066 h 464738"/>
                  <a:gd name="connsiteX2" fmla="*/ 0 w 464738"/>
                  <a:gd name="connsiteY2" fmla="*/ 18596 h 464738"/>
                  <a:gd name="connsiteX3" fmla="*/ 836 w 464738"/>
                  <a:gd name="connsiteY3" fmla="*/ 1089 h 464738"/>
                  <a:gd name="connsiteX4" fmla="*/ 606 w 464738"/>
                  <a:gd name="connsiteY4" fmla="*/ 859 h 464738"/>
                  <a:gd name="connsiteX5" fmla="*/ 848 w 464738"/>
                  <a:gd name="connsiteY5" fmla="*/ 848 h 464738"/>
                  <a:gd name="connsiteX6" fmla="*/ 859 w 464738"/>
                  <a:gd name="connsiteY6" fmla="*/ 606 h 464738"/>
                  <a:gd name="connsiteX7" fmla="*/ 1089 w 464738"/>
                  <a:gd name="connsiteY7" fmla="*/ 836 h 464738"/>
                  <a:gd name="connsiteX8" fmla="*/ 18596 w 464738"/>
                  <a:gd name="connsiteY8" fmla="*/ 0 h 464738"/>
                  <a:gd name="connsiteX9" fmla="*/ 334066 w 464738"/>
                  <a:gd name="connsiteY9" fmla="*/ 130672 h 464738"/>
                  <a:gd name="connsiteX10" fmla="*/ 464738 w 464738"/>
                  <a:gd name="connsiteY10" fmla="*/ 446142 h 464738"/>
                  <a:gd name="connsiteX11" fmla="*/ 463902 w 464738"/>
                  <a:gd name="connsiteY11" fmla="*/ 463650 h 464738"/>
                  <a:gd name="connsiteX12" fmla="*/ 464132 w 464738"/>
                  <a:gd name="connsiteY12" fmla="*/ 463880 h 464738"/>
                  <a:gd name="connsiteX13" fmla="*/ 463891 w 464738"/>
                  <a:gd name="connsiteY13" fmla="*/ 463892 h 464738"/>
                  <a:gd name="connsiteX14" fmla="*/ 463879 w 464738"/>
                  <a:gd name="connsiteY14" fmla="*/ 464132 h 464738"/>
                  <a:gd name="connsiteX15" fmla="*/ 463650 w 464738"/>
                  <a:gd name="connsiteY15" fmla="*/ 463903 h 46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64738" h="464738">
                    <a:moveTo>
                      <a:pt x="446142" y="464738"/>
                    </a:moveTo>
                    <a:cubicBezTo>
                      <a:pt x="331965" y="464738"/>
                      <a:pt x="217787" y="421181"/>
                      <a:pt x="130673" y="334066"/>
                    </a:cubicBezTo>
                    <a:cubicBezTo>
                      <a:pt x="43558" y="246952"/>
                      <a:pt x="1" y="132774"/>
                      <a:pt x="0" y="18596"/>
                    </a:cubicBezTo>
                    <a:lnTo>
                      <a:pt x="836" y="1089"/>
                    </a:lnTo>
                    <a:lnTo>
                      <a:pt x="606" y="859"/>
                    </a:lnTo>
                    <a:lnTo>
                      <a:pt x="848" y="848"/>
                    </a:lnTo>
                    <a:lnTo>
                      <a:pt x="859" y="606"/>
                    </a:lnTo>
                    <a:lnTo>
                      <a:pt x="1089" y="836"/>
                    </a:lnTo>
                    <a:lnTo>
                      <a:pt x="18596" y="0"/>
                    </a:lnTo>
                    <a:cubicBezTo>
                      <a:pt x="132774" y="0"/>
                      <a:pt x="246951" y="43557"/>
                      <a:pt x="334066" y="130672"/>
                    </a:cubicBezTo>
                    <a:cubicBezTo>
                      <a:pt x="421181" y="217787"/>
                      <a:pt x="464738" y="331964"/>
                      <a:pt x="464738" y="446142"/>
                    </a:cubicBezTo>
                    <a:lnTo>
                      <a:pt x="463902" y="463650"/>
                    </a:lnTo>
                    <a:lnTo>
                      <a:pt x="464132" y="463880"/>
                    </a:lnTo>
                    <a:lnTo>
                      <a:pt x="463891" y="463892"/>
                    </a:lnTo>
                    <a:lnTo>
                      <a:pt x="463879" y="464132"/>
                    </a:lnTo>
                    <a:lnTo>
                      <a:pt x="463650" y="463903"/>
                    </a:ln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9DCBF653-CCB9-47B2-9DD9-68847A45D82D}"/>
                  </a:ext>
                </a:extLst>
              </p:cNvPr>
              <p:cNvGrpSpPr/>
              <p:nvPr/>
            </p:nvGrpSpPr>
            <p:grpSpPr>
              <a:xfrm>
                <a:off x="2440769" y="2384401"/>
                <a:ext cx="313009" cy="1032464"/>
                <a:chOff x="2440769" y="2384401"/>
                <a:chExt cx="313009" cy="1032464"/>
              </a:xfrm>
            </p:grpSpPr>
            <p:cxnSp>
              <p:nvCxnSpPr>
                <p:cNvPr id="26" name="Straight Connector 25">
                  <a:extLst>
                    <a:ext uri="{FF2B5EF4-FFF2-40B4-BE49-F238E27FC236}">
                      <a16:creationId xmlns:a16="http://schemas.microsoft.com/office/drawing/2014/main" id="{7F081A1F-C7C9-4907-AAED-B4E9B64973F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 flipH="1">
                  <a:off x="2440769" y="2516865"/>
                  <a:ext cx="0" cy="900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34F8F89A-0719-4D9A-8379-9EEBD720105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8100000" flipH="1">
                  <a:off x="2753778" y="2384401"/>
                  <a:ext cx="0" cy="900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7AA5779-FF0F-4ACF-A56C-710A4CDEC8A3}"/>
              </a:ext>
            </a:extLst>
          </p:cNvPr>
          <p:cNvGrpSpPr/>
          <p:nvPr/>
        </p:nvGrpSpPr>
        <p:grpSpPr>
          <a:xfrm>
            <a:off x="1437136" y="649304"/>
            <a:ext cx="388541" cy="388541"/>
            <a:chOff x="5752675" y="5440856"/>
            <a:chExt cx="388541" cy="388541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5F0ADB13-4626-4F84-B513-0B58E65C248E}"/>
                </a:ext>
              </a:extLst>
            </p:cNvPr>
            <p:cNvSpPr/>
            <p:nvPr/>
          </p:nvSpPr>
          <p:spPr>
            <a:xfrm rot="10800000">
              <a:off x="5800801" y="5488982"/>
              <a:ext cx="340415" cy="34041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AF46BC46-AD78-4932-95BA-D3009154CA7A}"/>
                </a:ext>
              </a:extLst>
            </p:cNvPr>
            <p:cNvSpPr/>
            <p:nvPr/>
          </p:nvSpPr>
          <p:spPr>
            <a:xfrm>
              <a:off x="5752675" y="5440856"/>
              <a:ext cx="340415" cy="340415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38118F0-6EA8-4901-9161-9101C6DDD97E}"/>
              </a:ext>
            </a:extLst>
          </p:cNvPr>
          <p:cNvCxnSpPr>
            <a:cxnSpLocks/>
          </p:cNvCxnSpPr>
          <p:nvPr/>
        </p:nvCxnSpPr>
        <p:spPr>
          <a:xfrm rot="16200000" flipH="1">
            <a:off x="5826000" y="3429001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86792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D013D-A80D-4455-B886-0C3448294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99D3AB-20B9-4D90-8106-506F443682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85850" y="1790700"/>
            <a:ext cx="4740150" cy="39782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F9DF39-257F-4C10-A7B4-1AA1C66F28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66000" y="1790700"/>
            <a:ext cx="4740150" cy="39782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E57E5E-B324-4633-AB65-4A53498B9FA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4/13/2024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42A16D-8423-4C91-B839-F95380250F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3AD46B-C875-4F91-8991-4A4E5D768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0225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170C3-74D3-4445-A879-4F7CF42ED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500" y="1011238"/>
            <a:ext cx="10026650" cy="655637"/>
          </a:xfrm>
        </p:spPr>
        <p:txBody>
          <a:bodyPr>
            <a:normAutofit/>
          </a:bodyPr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B64494-3C1C-49FE-ADB2-6F41CEEA82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9500" y="1854200"/>
            <a:ext cx="4741200" cy="553998"/>
          </a:xfrm>
        </p:spPr>
        <p:txBody>
          <a:bodyPr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1800" b="0" cap="all" spc="300" baseline="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EE19A6-8340-43A4-9B30-A27DEB9E2B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79500" y="2525561"/>
            <a:ext cx="4741200" cy="32434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9D4B31-0090-483A-BF84-CEA2B22D51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64950" y="1854200"/>
            <a:ext cx="4741200" cy="553998"/>
          </a:xfrm>
        </p:spPr>
        <p:txBody>
          <a:bodyPr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1800" b="0" cap="all" spc="300" baseline="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8DB9E9-0BD8-4F85-9342-5C5BA0D35CE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64950" y="2525560"/>
            <a:ext cx="4741200" cy="32434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2AE3D3E-6168-45C3-BAB4-04FFFB9835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4/13/2024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A8F8D02-7CCF-4321-847A-CD553E52A3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F966368-2A9A-4617-A2A9-E4E9ACD06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6800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0855A-C7D7-455F-BD47-AB4221DD02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500" y="1079500"/>
            <a:ext cx="10026650" cy="4689475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629F6FD-C2F8-4688-B52A-ED76F48B8B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4/13/2024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358F0F-237C-4F8E-A5A7-48269F700B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C3629E-70C3-44A4-A268-2194CD424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1908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F0232D4-EC56-49D3-B967-D972B5E5E2C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4/13/2024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2C3171-136A-405F-B1CF-C0DAFAA21E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523E7E-BA29-40D2-BE24-10E7F7050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9456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607EF-706F-47DD-B487-7C3E4EDE1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1607" y="1011238"/>
            <a:ext cx="3906000" cy="1292400"/>
          </a:xfrm>
        </p:spPr>
        <p:txBody>
          <a:bodyPr anchor="t" anchorCtr="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298442-7D9F-4D62-866B-FBA382F06C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37200" y="955230"/>
            <a:ext cx="5583193" cy="4813745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4800"/>
            </a:lvl1pPr>
            <a:lvl2pPr marL="0">
              <a:lnSpc>
                <a:spcPct val="100000"/>
              </a:lnSpc>
              <a:defRPr sz="4800"/>
            </a:lvl2pPr>
            <a:lvl3pPr marL="0" indent="0">
              <a:buNone/>
              <a:defRPr sz="2000"/>
            </a:lvl3pPr>
            <a:lvl4pPr marL="0">
              <a:defRPr sz="2000"/>
            </a:lvl4pPr>
            <a:lvl5pPr marL="360000"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7D1DB7-AC43-460E-B3C5-9F8B37D1B5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79499" y="2664000"/>
            <a:ext cx="3905999" cy="31068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0C5DE9-6995-4F6E-AF64-6CE9A677971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4/13/2024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8BC655-2B4D-48CA-90B9-740400332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14A7E0-1D83-4CE0-9FFE-3EEE2B3C2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08205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F7F85-950A-4BED-AE31-5C85DE4FA4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501" y="1011238"/>
            <a:ext cx="3905250" cy="1292662"/>
          </a:xfrm>
        </p:spPr>
        <p:txBody>
          <a:bodyPr anchor="t" anchorCtr="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813A008-3741-4305-8A06-C0D8404A32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37200" y="531813"/>
            <a:ext cx="6113812" cy="578484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2ADC63-3365-4920-AF26-600F4D2EA5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79500" y="2663825"/>
            <a:ext cx="3905250" cy="310515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C161BE-EF8B-4F4D-8197-61442EBC46B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4/13/2024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D37897-BFE5-414E-9334-53116988DC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5BF024-9A20-4B80-976D-420DCCD16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9376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C700152-D18D-4405-8FB2-5985831B57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500" y="1011238"/>
            <a:ext cx="10026650" cy="655637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2E92E1-0C4A-474E-8E29-8DB404101B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9500" y="1790700"/>
            <a:ext cx="10026650" cy="397827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22E245-B48B-4526-8D2D-9475E64B06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>
              <a:defRPr sz="1000" cap="all" spc="300" baseline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64F0E216-BA48-4F04-AC4F-645AA0DD6AC6}" type="datetimeFigureOut">
              <a:rPr lang="en-US" smtClean="0"/>
              <a:pPr/>
              <a:t>4/13/2024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A0FE5C-A494-40F2-A357-786AFFA631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ctr">
              <a:defRPr sz="1000" cap="all" spc="300" baseline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4686A1-EDE2-44D9-A671-F708A6F883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r">
              <a:defRPr sz="1000" cap="all" spc="300" baseline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D39607A7-8386-47DB-8578-DDEDD194E5D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102995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kern="1200" cap="all" spc="4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000" indent="-360000" algn="l" defTabSz="914400" rtl="0" eaLnBrk="1" latinLnBrk="0" hangingPunct="1">
        <a:lnSpc>
          <a:spcPct val="125000"/>
        </a:lnSpc>
        <a:spcBef>
          <a:spcPts val="1000"/>
        </a:spcBef>
        <a:buClr>
          <a:schemeClr val="accent1">
            <a:lumMod val="60000"/>
            <a:lumOff val="40000"/>
          </a:schemeClr>
        </a:buClr>
        <a:buFont typeface="Wingdings" panose="05000000000000000000" pitchFamily="2" charset="2"/>
        <a:buChar char=""/>
        <a:defRPr sz="20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1pPr>
      <a:lvl2pPr marL="360000" indent="0" algn="l" defTabSz="914400" rtl="0" eaLnBrk="1" latinLnBrk="0" hangingPunct="1">
        <a:lnSpc>
          <a:spcPct val="125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FontTx/>
        <a:buNone/>
        <a:defRPr sz="2000" i="1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2pPr>
      <a:lvl3pPr marL="1080000" indent="-360000" algn="l" defTabSz="914400" rtl="0" eaLnBrk="1" latinLnBrk="0" hangingPunct="1">
        <a:lnSpc>
          <a:spcPct val="125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Font typeface="Wingdings" panose="05000000000000000000" pitchFamily="2" charset="2"/>
        <a:buChar char=""/>
        <a:defRPr sz="20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3pPr>
      <a:lvl4pPr marL="1080000" indent="0" algn="l" defTabSz="914400" rtl="0" eaLnBrk="1" latinLnBrk="0" hangingPunct="1">
        <a:lnSpc>
          <a:spcPct val="125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FontTx/>
        <a:buNone/>
        <a:defRPr sz="2000" i="1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4pPr>
      <a:lvl5pPr marL="1800000" indent="-360000" algn="l" defTabSz="914400" rtl="0" eaLnBrk="1" latinLnBrk="0" hangingPunct="1">
        <a:lnSpc>
          <a:spcPct val="125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Font typeface="Wingdings" panose="05000000000000000000" pitchFamily="2" charset="2"/>
        <a:buChar char=""/>
        <a:defRPr sz="20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jpg"/><Relationship Id="rId5" Type="http://schemas.openxmlformats.org/officeDocument/2006/relationships/image" Target="../media/image21.jpg"/><Relationship Id="rId4" Type="http://schemas.openxmlformats.org/officeDocument/2006/relationships/image" Target="../media/image20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png"/><Relationship Id="rId4" Type="http://schemas.openxmlformats.org/officeDocument/2006/relationships/image" Target="../media/image8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922314F7-656D-4F4F-8050-CCD6FC0FCF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28E093-1AC8-8599-84D4-C80D83BA11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9510" y="531814"/>
            <a:ext cx="4457690" cy="1720850"/>
          </a:xfrm>
        </p:spPr>
        <p:txBody>
          <a:bodyPr anchor="ctr">
            <a:normAutofit/>
          </a:bodyPr>
          <a:lstStyle/>
          <a:p>
            <a:r>
              <a:rPr lang="en-US" err="1"/>
              <a:t>Formazione</a:t>
            </a:r>
            <a:r>
              <a:rPr lang="en-US"/>
              <a:t>: </a:t>
            </a:r>
            <a:br>
              <a:rPr lang="en-US"/>
            </a:br>
            <a:r>
              <a:rPr lang="en-US"/>
              <a:t>Introduction to the danger zone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32E97E5C-7A5F-424E-AAE4-654396E90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5826000" y="1392239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Video 3" descr="Red Chemical Solution In A Beaker">
            <a:extLst>
              <a:ext uri="{FF2B5EF4-FFF2-40B4-BE49-F238E27FC236}">
                <a16:creationId xmlns:a16="http://schemas.microsoft.com/office/drawing/2014/main" id="{3D723585-F424-D1E8-2E78-74EAEE6D0E7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r="6250" b="6250"/>
          <a:stretch/>
        </p:blipFill>
        <p:spPr>
          <a:xfrm>
            <a:off x="3009850" y="2843213"/>
            <a:ext cx="6172651" cy="3472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906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2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AEB7F98-32EC-40D3-89EE-C843302316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4C4AB1-1B4B-30FA-E571-4D7CDD0428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988" y="540033"/>
            <a:ext cx="3884962" cy="1331604"/>
          </a:xfrm>
        </p:spPr>
        <p:txBody>
          <a:bodyPr vert="horz" lIns="0" tIns="0" rIns="0" bIns="0" rtlCol="0" anchor="b" anchorCtr="0">
            <a:normAutofit/>
          </a:bodyPr>
          <a:lstStyle/>
          <a:p>
            <a:pPr algn="ctr"/>
            <a:r>
              <a:rPr lang="en-US"/>
              <a:t>Best Practice Post Stampa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7C6DF49-CBE3-4038-AC78-35DE4FD7C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13469" y="2310207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5656FA-3BAB-4614-BF34-B6913EB069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0988" y="2759076"/>
            <a:ext cx="3884962" cy="3009899"/>
          </a:xfrm>
        </p:spPr>
        <p:txBody>
          <a:bodyPr vert="horz" lIns="0" tIns="0" rIns="0" bIns="0" rtlCol="0" anchor="t" anchorCtr="0">
            <a:normAutofit fontScale="62500" lnSpcReduction="20000"/>
          </a:bodyPr>
          <a:lstStyle/>
          <a:p>
            <a:r>
              <a:rPr lang="en-US" dirty="0"/>
              <a:t>Fai le </a:t>
            </a:r>
            <a:r>
              <a:rPr lang="en-US" dirty="0" err="1"/>
              <a:t>cose</a:t>
            </a:r>
            <a:r>
              <a:rPr lang="en-US" dirty="0"/>
              <a:t> con </a:t>
            </a:r>
            <a:r>
              <a:rPr lang="en-US" dirty="0" err="1"/>
              <a:t>calma</a:t>
            </a:r>
            <a:r>
              <a:rPr lang="en-US" dirty="0"/>
              <a:t> e </a:t>
            </a:r>
            <a:r>
              <a:rPr lang="en-US" dirty="0" err="1"/>
              <a:t>usa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DPI.</a:t>
            </a:r>
          </a:p>
          <a:p>
            <a:r>
              <a:rPr lang="en-US" dirty="0"/>
              <a:t>Fai </a:t>
            </a:r>
            <a:r>
              <a:rPr lang="en-US" dirty="0" err="1"/>
              <a:t>sgocciolare</a:t>
            </a:r>
            <a:r>
              <a:rPr lang="en-US" dirty="0"/>
              <a:t> bene il build plate.</a:t>
            </a:r>
          </a:p>
          <a:p>
            <a:r>
              <a:rPr lang="en-US" dirty="0" err="1"/>
              <a:t>Rimuovi</a:t>
            </a:r>
            <a:r>
              <a:rPr lang="en-US" dirty="0"/>
              <a:t> la </a:t>
            </a:r>
            <a:r>
              <a:rPr lang="en-US" dirty="0" err="1"/>
              <a:t>stampa</a:t>
            </a:r>
            <a:r>
              <a:rPr lang="en-US" dirty="0"/>
              <a:t> dal build plate e </a:t>
            </a:r>
            <a:r>
              <a:rPr lang="en-US" dirty="0" err="1"/>
              <a:t>mettilo</a:t>
            </a:r>
            <a:r>
              <a:rPr lang="en-US" dirty="0"/>
              <a:t> a </a:t>
            </a:r>
            <a:r>
              <a:rPr lang="en-US" dirty="0" err="1"/>
              <a:t>bagno</a:t>
            </a:r>
            <a:r>
              <a:rPr lang="en-US" dirty="0"/>
              <a:t> </a:t>
            </a:r>
            <a:r>
              <a:rPr lang="en-US" dirty="0" err="1"/>
              <a:t>nel</a:t>
            </a:r>
            <a:r>
              <a:rPr lang="en-US" dirty="0"/>
              <a:t> </a:t>
            </a:r>
            <a:r>
              <a:rPr lang="en-US" dirty="0" err="1"/>
              <a:t>solvente</a:t>
            </a:r>
            <a:r>
              <a:rPr lang="en-US" dirty="0"/>
              <a:t>.</a:t>
            </a:r>
          </a:p>
          <a:p>
            <a:r>
              <a:rPr lang="en-US" dirty="0" err="1"/>
              <a:t>Rimuovi</a:t>
            </a:r>
            <a:r>
              <a:rPr lang="en-US" dirty="0"/>
              <a:t> </a:t>
            </a:r>
            <a:r>
              <a:rPr lang="en-US" dirty="0" err="1"/>
              <a:t>l'eccesso</a:t>
            </a:r>
            <a:r>
              <a:rPr lang="en-US" dirty="0"/>
              <a:t> di resina </a:t>
            </a:r>
            <a:r>
              <a:rPr lang="en-US" dirty="0" err="1"/>
              <a:t>usando</a:t>
            </a:r>
            <a:r>
              <a:rPr lang="en-US" dirty="0"/>
              <a:t> un </a:t>
            </a:r>
            <a:r>
              <a:rPr lang="en-US" dirty="0" err="1"/>
              <a:t>bagno</a:t>
            </a:r>
            <a:r>
              <a:rPr lang="en-US" dirty="0"/>
              <a:t> di </a:t>
            </a:r>
            <a:r>
              <a:rPr lang="en-US" dirty="0" err="1"/>
              <a:t>solvente</a:t>
            </a:r>
            <a:r>
              <a:rPr lang="en-US" dirty="0"/>
              <a:t>.</a:t>
            </a:r>
          </a:p>
          <a:p>
            <a:r>
              <a:rPr lang="en-US" dirty="0" err="1"/>
              <a:t>Rimuovi</a:t>
            </a:r>
            <a:r>
              <a:rPr lang="en-US" dirty="0"/>
              <a:t> I </a:t>
            </a:r>
            <a:r>
              <a:rPr lang="en-US" dirty="0" err="1"/>
              <a:t>supporti</a:t>
            </a:r>
            <a:r>
              <a:rPr lang="en-US" dirty="0"/>
              <a:t> solo </a:t>
            </a:r>
            <a:r>
              <a:rPr lang="en-US" dirty="0" err="1"/>
              <a:t>quando</a:t>
            </a:r>
            <a:r>
              <a:rPr lang="en-US" dirty="0"/>
              <a:t> è </a:t>
            </a:r>
            <a:r>
              <a:rPr lang="en-US" dirty="0" err="1"/>
              <a:t>stato</a:t>
            </a:r>
            <a:r>
              <a:rPr lang="en-US" dirty="0"/>
              <a:t> </a:t>
            </a:r>
            <a:r>
              <a:rPr lang="en-US" dirty="0" err="1"/>
              <a:t>pulito</a:t>
            </a:r>
            <a:r>
              <a:rPr lang="en-US" dirty="0"/>
              <a:t> </a:t>
            </a:r>
            <a:r>
              <a:rPr lang="en-US" dirty="0" err="1"/>
              <a:t>l’oggetto</a:t>
            </a:r>
            <a:r>
              <a:rPr lang="en-US" dirty="0"/>
              <a:t>.</a:t>
            </a:r>
          </a:p>
          <a:p>
            <a:r>
              <a:rPr lang="en-US" dirty="0" err="1"/>
              <a:t>Indurisci</a:t>
            </a:r>
            <a:r>
              <a:rPr lang="en-US" dirty="0"/>
              <a:t> </a:t>
            </a:r>
            <a:r>
              <a:rPr lang="en-US" dirty="0" err="1"/>
              <a:t>l'oggetto</a:t>
            </a:r>
            <a:r>
              <a:rPr lang="en-US" dirty="0"/>
              <a:t> </a:t>
            </a:r>
            <a:r>
              <a:rPr lang="en-US" dirty="0" err="1"/>
              <a:t>stampato</a:t>
            </a:r>
            <a:r>
              <a:rPr lang="en-US" dirty="0"/>
              <a:t> in </a:t>
            </a:r>
            <a:r>
              <a:rPr lang="en-US" dirty="0" err="1"/>
              <a:t>una</a:t>
            </a:r>
            <a:r>
              <a:rPr lang="en-US" dirty="0"/>
              <a:t> camera UV.</a:t>
            </a:r>
          </a:p>
          <a:p>
            <a:r>
              <a:rPr lang="en-US" dirty="0" err="1"/>
              <a:t>Pulisci</a:t>
            </a:r>
            <a:r>
              <a:rPr lang="en-US" dirty="0"/>
              <a:t> il piano di </a:t>
            </a:r>
            <a:r>
              <a:rPr lang="en-US" dirty="0" err="1"/>
              <a:t>lavoro</a:t>
            </a:r>
            <a:r>
              <a:rPr lang="en-US" dirty="0"/>
              <a:t>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AD9000E-708C-464D-A86F-4ABE391B6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6337" y="0"/>
            <a:ext cx="7205663" cy="6858000"/>
          </a:xfrm>
          <a:prstGeom prst="rect">
            <a:avLst/>
          </a:prstGeom>
          <a:solidFill>
            <a:schemeClr val="bg1">
              <a:alpha val="2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alpha val="20000"/>
                </a:schemeClr>
              </a:solidFill>
            </a:endParaRPr>
          </a:p>
        </p:txBody>
      </p:sp>
      <p:pic>
        <p:nvPicPr>
          <p:cNvPr id="5" name="Content Placeholder 4" descr="Primo piano del contenitore giallo stampato dalla stampante 3d su una mano umana con macchine per stampanti 3d sullo sfondo.">
            <a:extLst>
              <a:ext uri="{FF2B5EF4-FFF2-40B4-BE49-F238E27FC236}">
                <a16:creationId xmlns:a16="http://schemas.microsoft.com/office/drawing/2014/main" id="{B3EC9B89-498A-497D-8383-043DC8412F1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5537200" y="1387188"/>
            <a:ext cx="6113812" cy="4080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7317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B66C9CD-6BF4-44CA-8078-0BB8190807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4A6BD5-48A2-7D17-DCE9-AA4A80F9F0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4750" y="1011237"/>
            <a:ext cx="6120000" cy="860400"/>
          </a:xfrm>
        </p:spPr>
        <p:txBody>
          <a:bodyPr vert="horz" lIns="0" tIns="0" rIns="0" bIns="0" rtlCol="0" anchor="b" anchorCtr="0">
            <a:normAutofit/>
          </a:bodyPr>
          <a:lstStyle/>
          <a:p>
            <a:pPr algn="ctr"/>
            <a:r>
              <a:rPr lang="en-US"/>
              <a:t>Pulire la resina</a:t>
            </a:r>
          </a:p>
        </p:txBody>
      </p:sp>
      <p:pic>
        <p:nvPicPr>
          <p:cNvPr id="5" name="Content Placeholder 4" descr="Guanti da lavoro in pelle">
            <a:extLst>
              <a:ext uri="{FF2B5EF4-FFF2-40B4-BE49-F238E27FC236}">
                <a16:creationId xmlns:a16="http://schemas.microsoft.com/office/drawing/2014/main" id="{4A06B221-2E86-404E-B80C-C1DD04FDE3E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/>
          <a:srcRect l="21430" r="22126"/>
          <a:stretch/>
        </p:blipFill>
        <p:spPr>
          <a:xfrm>
            <a:off x="20" y="10"/>
            <a:ext cx="3870969" cy="685799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7C6DF49-CBE3-4038-AC78-35DE4FD7C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774750" y="2310207"/>
            <a:ext cx="540000" cy="0"/>
          </a:xfrm>
          <a:prstGeom prst="line">
            <a:avLst/>
          </a:prstGeom>
          <a:ln w="1016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7DCA53-C46F-263B-2C86-7A352F3471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84750" y="2759076"/>
            <a:ext cx="6121400" cy="3009899"/>
          </a:xfrm>
        </p:spPr>
        <p:txBody>
          <a:bodyPr vert="horz" lIns="0" tIns="0" rIns="0" bIns="0" rtlCol="0" anchor="t" anchorCtr="0">
            <a:normAutofit/>
          </a:bodyPr>
          <a:lstStyle/>
          <a:p>
            <a:pPr>
              <a:lnSpc>
                <a:spcPct val="115000"/>
              </a:lnSpc>
            </a:pPr>
            <a:r>
              <a:rPr lang="en-US" sz="1600" b="1" dirty="0" err="1"/>
              <a:t>Alcol</a:t>
            </a:r>
            <a:r>
              <a:rPr lang="en-US" sz="1600" b="1" dirty="0"/>
              <a:t> </a:t>
            </a:r>
            <a:r>
              <a:rPr lang="en-US" sz="1600" b="1" dirty="0" err="1"/>
              <a:t>isopropilico</a:t>
            </a:r>
            <a:r>
              <a:rPr lang="en-US" sz="1600" b="1" dirty="0"/>
              <a:t> (IPA) &gt;90%</a:t>
            </a:r>
          </a:p>
          <a:p>
            <a:pPr>
              <a:lnSpc>
                <a:spcPct val="115000"/>
              </a:lnSpc>
            </a:pPr>
            <a:r>
              <a:rPr lang="en-US" sz="1600" b="1" dirty="0" err="1"/>
              <a:t>Alcol</a:t>
            </a:r>
            <a:r>
              <a:rPr lang="en-US" sz="1600" b="1" dirty="0"/>
              <a:t> </a:t>
            </a:r>
            <a:r>
              <a:rPr lang="en-US" sz="1600" b="1" dirty="0" err="1"/>
              <a:t>denaturato</a:t>
            </a:r>
            <a:r>
              <a:rPr lang="en-US" sz="1600" b="1" dirty="0"/>
              <a:t> (methylated spirits) </a:t>
            </a:r>
          </a:p>
          <a:p>
            <a:pPr>
              <a:lnSpc>
                <a:spcPct val="115000"/>
              </a:lnSpc>
            </a:pPr>
            <a:r>
              <a:rPr lang="en-US" sz="1700" b="1" dirty="0"/>
              <a:t>Carta </a:t>
            </a:r>
            <a:r>
              <a:rPr lang="en-US" sz="1700" b="1" dirty="0" err="1"/>
              <a:t>assorbente</a:t>
            </a:r>
            <a:endParaRPr lang="en-US" sz="1700" b="1" dirty="0"/>
          </a:p>
          <a:p>
            <a:pPr>
              <a:lnSpc>
                <a:spcPct val="115000"/>
              </a:lnSpc>
            </a:pPr>
            <a:endParaRPr lang="en-US" sz="1700" dirty="0"/>
          </a:p>
          <a:p>
            <a:pPr>
              <a:lnSpc>
                <a:spcPct val="115000"/>
              </a:lnSpc>
            </a:pPr>
            <a:r>
              <a:rPr lang="en-US" sz="1500" dirty="0"/>
              <a:t>Ethyl Acetate (EA) (</a:t>
            </a:r>
            <a:r>
              <a:rPr lang="en-US" sz="1500" dirty="0" err="1"/>
              <a:t>Richiede</a:t>
            </a:r>
            <a:r>
              <a:rPr lang="en-US" sz="1500" dirty="0"/>
              <a:t> DPI </a:t>
            </a:r>
            <a:r>
              <a:rPr lang="en-US" sz="1500" dirty="0" err="1"/>
              <a:t>specifici</a:t>
            </a:r>
            <a:r>
              <a:rPr lang="en-US" sz="1500" dirty="0"/>
              <a:t>!!!)</a:t>
            </a:r>
          </a:p>
          <a:p>
            <a:pPr>
              <a:lnSpc>
                <a:spcPct val="115000"/>
              </a:lnSpc>
            </a:pPr>
            <a:r>
              <a:rPr lang="en-US" sz="1400" dirty="0" err="1"/>
              <a:t>Acqua</a:t>
            </a:r>
            <a:r>
              <a:rPr lang="en-US" sz="1400" dirty="0"/>
              <a:t>: SOLO SE la resina è water-washable</a:t>
            </a:r>
          </a:p>
          <a:p>
            <a:pPr>
              <a:lnSpc>
                <a:spcPct val="115000"/>
              </a:lnSpc>
            </a:pPr>
            <a:endParaRPr lang="en-US" sz="1500" dirty="0"/>
          </a:p>
          <a:p>
            <a:pPr>
              <a:lnSpc>
                <a:spcPct val="115000"/>
              </a:lnSpc>
            </a:pPr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40377566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C627EC6-61A4-4CA2-925A-D9C31421C4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person giving a thumbs up&#10;&#10;Description automatically generated">
            <a:extLst>
              <a:ext uri="{FF2B5EF4-FFF2-40B4-BE49-F238E27FC236}">
                <a16:creationId xmlns:a16="http://schemas.microsoft.com/office/drawing/2014/main" id="{C6FAE785-17A9-08C4-05C9-04B766A6550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76" r="1" b="34727"/>
          <a:stretch/>
        </p:blipFill>
        <p:spPr>
          <a:xfrm>
            <a:off x="20" y="1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3906049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AEB7F98-32EC-40D3-89EE-C843302316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01AB71-9561-C39F-2914-E7FDB5AEAC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988" y="540033"/>
            <a:ext cx="3884962" cy="1331604"/>
          </a:xfrm>
        </p:spPr>
        <p:txBody>
          <a:bodyPr anchor="b">
            <a:normAutofit/>
          </a:bodyPr>
          <a:lstStyle/>
          <a:p>
            <a:pPr algn="ctr"/>
            <a:r>
              <a:rPr lang="en-US" dirty="0" err="1"/>
              <a:t>Uv</a:t>
            </a:r>
            <a:r>
              <a:rPr lang="en-US" dirty="0"/>
              <a:t> </a:t>
            </a:r>
            <a:r>
              <a:rPr lang="en-US" dirty="0" err="1"/>
              <a:t>CURINg</a:t>
            </a:r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7C6DF49-CBE3-4038-AC78-35DE4FD7C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13469" y="2310207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0BC087C-B4FA-4F3D-9EA0-ED97065CF5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988" y="2759076"/>
            <a:ext cx="3884962" cy="300989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“</a:t>
            </a:r>
            <a:r>
              <a:rPr lang="en-US" dirty="0" err="1"/>
              <a:t>Indurimento</a:t>
            </a:r>
            <a:r>
              <a:rPr lang="en-US" dirty="0"/>
              <a:t>” </a:t>
            </a:r>
            <a:r>
              <a:rPr lang="en-US" dirty="0" err="1"/>
              <a:t>della</a:t>
            </a:r>
            <a:r>
              <a:rPr lang="en-US" dirty="0"/>
              <a:t> resina.</a:t>
            </a:r>
          </a:p>
          <a:p>
            <a:r>
              <a:rPr lang="en-US" dirty="0"/>
              <a:t>DPI: </a:t>
            </a:r>
            <a:r>
              <a:rPr lang="en-US" dirty="0" err="1"/>
              <a:t>guanti</a:t>
            </a:r>
            <a:r>
              <a:rPr lang="en-US" dirty="0"/>
              <a:t> + </a:t>
            </a:r>
            <a:r>
              <a:rPr lang="en-US" dirty="0" err="1"/>
              <a:t>occhiali</a:t>
            </a:r>
            <a:r>
              <a:rPr lang="en-US" dirty="0"/>
              <a:t> (400nm)</a:t>
            </a:r>
          </a:p>
          <a:p>
            <a:r>
              <a:rPr lang="en-US" dirty="0" err="1"/>
              <a:t>Tenere</a:t>
            </a:r>
            <a:r>
              <a:rPr lang="en-US" dirty="0"/>
              <a:t> il </a:t>
            </a:r>
            <a:r>
              <a:rPr lang="en-US" dirty="0" err="1"/>
              <a:t>coperto</a:t>
            </a:r>
            <a:r>
              <a:rPr lang="en-US" dirty="0"/>
              <a:t> </a:t>
            </a:r>
            <a:r>
              <a:rPr lang="en-US" dirty="0" err="1"/>
              <a:t>chiuso</a:t>
            </a:r>
            <a:r>
              <a:rPr lang="en-US" dirty="0"/>
              <a:t> </a:t>
            </a:r>
            <a:r>
              <a:rPr lang="en-US" dirty="0" err="1"/>
              <a:t>mentre</a:t>
            </a:r>
            <a:r>
              <a:rPr lang="en-US" dirty="0"/>
              <a:t> è </a:t>
            </a:r>
            <a:r>
              <a:rPr lang="en-US" dirty="0" err="1"/>
              <a:t>accesa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In </a:t>
            </a:r>
            <a:r>
              <a:rPr lang="en-US" dirty="0" err="1"/>
              <a:t>alternativa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può</a:t>
            </a:r>
            <a:r>
              <a:rPr lang="en-US" dirty="0"/>
              <a:t> </a:t>
            </a:r>
            <a:r>
              <a:rPr lang="en-US" dirty="0" err="1"/>
              <a:t>usare</a:t>
            </a:r>
            <a:r>
              <a:rPr lang="en-US" dirty="0"/>
              <a:t> il sole.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AD9000E-708C-464D-A86F-4ABE391B6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6337" y="0"/>
            <a:ext cx="7205663" cy="6858000"/>
          </a:xfrm>
          <a:prstGeom prst="rect">
            <a:avLst/>
          </a:prstGeom>
          <a:solidFill>
            <a:schemeClr val="bg1">
              <a:alpha val="2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alpha val="20000"/>
                </a:schemeClr>
              </a:solidFill>
            </a:endParaRPr>
          </a:p>
        </p:txBody>
      </p:sp>
      <p:pic>
        <p:nvPicPr>
          <p:cNvPr id="5" name="Content Placeholder 4" descr="A black rectangular box with buttons&#10;&#10;Description automatically generated">
            <a:extLst>
              <a:ext uri="{FF2B5EF4-FFF2-40B4-BE49-F238E27FC236}">
                <a16:creationId xmlns:a16="http://schemas.microsoft.com/office/drawing/2014/main" id="{384B7D17-2B82-4B9D-F092-6C844FEBE7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6466" y="540033"/>
            <a:ext cx="5775279" cy="5775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3568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DB66C9CD-6BF4-44CA-8078-0BB8190807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81BE01-86CF-7513-AB3D-7AD9852D6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0000" y="540000"/>
            <a:ext cx="6120000" cy="1331637"/>
          </a:xfrm>
        </p:spPr>
        <p:txBody>
          <a:bodyPr anchor="b">
            <a:normAutofit/>
          </a:bodyPr>
          <a:lstStyle/>
          <a:p>
            <a:pPr algn="ctr"/>
            <a:r>
              <a:rPr lang="en-US" dirty="0" err="1"/>
              <a:t>Ifixit</a:t>
            </a:r>
            <a:r>
              <a:rPr lang="en-US" dirty="0"/>
              <a:t> kit </a:t>
            </a:r>
            <a:br>
              <a:rPr lang="en-US" dirty="0"/>
            </a:br>
            <a:r>
              <a:rPr lang="en-US" dirty="0"/>
              <a:t>+ OSCILLOSCOPIO</a:t>
            </a:r>
            <a:br>
              <a:rPr lang="en-US" dirty="0"/>
            </a:br>
            <a:r>
              <a:rPr lang="en-US" dirty="0"/>
              <a:t>+ wave generator</a:t>
            </a:r>
          </a:p>
        </p:txBody>
      </p:sp>
      <p:sp>
        <p:nvSpPr>
          <p:cNvPr id="22" name="Content Placeholder 12">
            <a:extLst>
              <a:ext uri="{FF2B5EF4-FFF2-40B4-BE49-F238E27FC236}">
                <a16:creationId xmlns:a16="http://schemas.microsoft.com/office/drawing/2014/main" id="{3C601B72-655B-0BE1-3C6A-860B23CD98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0000" y="2759076"/>
            <a:ext cx="6121400" cy="3009899"/>
          </a:xfrm>
        </p:spPr>
        <p:txBody>
          <a:bodyPr>
            <a:normAutofit/>
          </a:bodyPr>
          <a:lstStyle/>
          <a:p>
            <a:r>
              <a:rPr lang="en-US" dirty="0" err="1"/>
              <a:t>Pericoli</a:t>
            </a:r>
            <a:r>
              <a:rPr lang="en-US" dirty="0"/>
              <a:t> </a:t>
            </a:r>
            <a:r>
              <a:rPr lang="en-US" dirty="0" err="1"/>
              <a:t>dell’elettricità</a:t>
            </a:r>
            <a:r>
              <a:rPr lang="en-US" dirty="0"/>
              <a:t>.</a:t>
            </a:r>
          </a:p>
          <a:p>
            <a:r>
              <a:rPr lang="en-US" dirty="0"/>
              <a:t>A </a:t>
            </a:r>
            <a:r>
              <a:rPr lang="en-US" dirty="0" err="1"/>
              <a:t>cosa</a:t>
            </a:r>
            <a:r>
              <a:rPr lang="en-US" dirty="0"/>
              <a:t> </a:t>
            </a:r>
            <a:r>
              <a:rPr lang="en-US" dirty="0" err="1"/>
              <a:t>servono</a:t>
            </a:r>
            <a:r>
              <a:rPr lang="en-US" dirty="0"/>
              <a:t> </a:t>
            </a:r>
            <a:r>
              <a:rPr lang="en-US" dirty="0" err="1"/>
              <a:t>questi</a:t>
            </a:r>
            <a:r>
              <a:rPr lang="en-US" dirty="0"/>
              <a:t> </a:t>
            </a:r>
            <a:r>
              <a:rPr lang="en-US" dirty="0" err="1"/>
              <a:t>strumenti</a:t>
            </a:r>
            <a:r>
              <a:rPr lang="en-US" dirty="0"/>
              <a:t>.</a:t>
            </a:r>
          </a:p>
          <a:p>
            <a:r>
              <a:rPr lang="en-US" dirty="0" err="1"/>
              <a:t>Cos’è</a:t>
            </a:r>
            <a:r>
              <a:rPr lang="en-US" dirty="0"/>
              <a:t> </a:t>
            </a:r>
            <a:r>
              <a:rPr lang="en-US" dirty="0" err="1"/>
              <a:t>l’elettricità</a:t>
            </a:r>
            <a:r>
              <a:rPr lang="en-US" dirty="0"/>
              <a:t> e come </a:t>
            </a:r>
            <a:r>
              <a:rPr lang="en-US" dirty="0" err="1"/>
              <a:t>leggere</a:t>
            </a:r>
            <a:r>
              <a:rPr lang="en-US" dirty="0"/>
              <a:t> le </a:t>
            </a:r>
            <a:r>
              <a:rPr lang="en-US" dirty="0" err="1"/>
              <a:t>etichette</a:t>
            </a:r>
            <a:r>
              <a:rPr lang="en-US" dirty="0"/>
              <a:t>.</a:t>
            </a:r>
          </a:p>
          <a:p>
            <a:r>
              <a:rPr lang="en-US" dirty="0"/>
              <a:t>Su </a:t>
            </a:r>
            <a:r>
              <a:rPr lang="en-US" dirty="0" err="1"/>
              <a:t>cosa</a:t>
            </a:r>
            <a:r>
              <a:rPr lang="en-US" dirty="0"/>
              <a:t> </a:t>
            </a:r>
            <a:r>
              <a:rPr lang="en-US" dirty="0" err="1"/>
              <a:t>lavorare</a:t>
            </a:r>
            <a:r>
              <a:rPr lang="en-US" dirty="0"/>
              <a:t> e </a:t>
            </a:r>
            <a:r>
              <a:rPr lang="en-US" dirty="0" err="1"/>
              <a:t>che</a:t>
            </a:r>
            <a:r>
              <a:rPr lang="en-US" dirty="0"/>
              <a:t> </a:t>
            </a:r>
            <a:r>
              <a:rPr lang="en-US" dirty="0" err="1"/>
              <a:t>strumenti</a:t>
            </a:r>
            <a:r>
              <a:rPr lang="en-US" dirty="0"/>
              <a:t> </a:t>
            </a:r>
            <a:r>
              <a:rPr lang="en-US" dirty="0" err="1"/>
              <a:t>usare</a:t>
            </a:r>
            <a:r>
              <a:rPr lang="en-US" dirty="0"/>
              <a:t>.</a:t>
            </a:r>
          </a:p>
          <a:p>
            <a:r>
              <a:rPr lang="en-US" dirty="0" err="1"/>
              <a:t>Misure</a:t>
            </a:r>
            <a:r>
              <a:rPr lang="en-US" dirty="0"/>
              <a:t> di </a:t>
            </a:r>
            <a:r>
              <a:rPr lang="en-US" dirty="0" err="1"/>
              <a:t>sicurezza</a:t>
            </a:r>
            <a:r>
              <a:rPr lang="en-US" dirty="0"/>
              <a:t> extra.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B8492EE-4FFE-4E15-853C-F0EF5129B1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24850" y="0"/>
            <a:ext cx="3867150" cy="6858000"/>
          </a:xfrm>
          <a:prstGeom prst="rect">
            <a:avLst/>
          </a:prstGeom>
          <a:solidFill>
            <a:schemeClr val="bg1">
              <a:alpha val="2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alpha val="20000"/>
                </a:schemeClr>
              </a:solidFill>
            </a:endParaRPr>
          </a:p>
        </p:txBody>
      </p:sp>
      <p:pic>
        <p:nvPicPr>
          <p:cNvPr id="5" name="Content Placeholder 4" descr="A yellow digital multimeter with black and red wires&#10;&#10;Description automatically generated">
            <a:extLst>
              <a:ext uri="{FF2B5EF4-FFF2-40B4-BE49-F238E27FC236}">
                <a16:creationId xmlns:a16="http://schemas.microsoft.com/office/drawing/2014/main" id="{0E6E93FD-DB6D-7BDA-4685-E5A2BC6D07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7760" y="540000"/>
            <a:ext cx="1882479" cy="1746000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7C6DF49-CBE3-4038-AC78-35DE4FD7C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870000" y="2310207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A white electronic device with buttons and a screen&#10;&#10;Description automatically generated">
            <a:extLst>
              <a:ext uri="{FF2B5EF4-FFF2-40B4-BE49-F238E27FC236}">
                <a16:creationId xmlns:a16="http://schemas.microsoft.com/office/drawing/2014/main" id="{69A97C6B-3BC5-6B5E-DB6C-F459B4492F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3500" y="2556000"/>
            <a:ext cx="2331000" cy="1746000"/>
          </a:xfrm>
          <a:prstGeom prst="rect">
            <a:avLst/>
          </a:prstGeom>
        </p:spPr>
      </p:pic>
      <p:pic>
        <p:nvPicPr>
          <p:cNvPr id="7" name="Picture 6" descr="A close-up of a digital device&#10;&#10;Description automatically generated">
            <a:extLst>
              <a:ext uri="{FF2B5EF4-FFF2-40B4-BE49-F238E27FC236}">
                <a16:creationId xmlns:a16="http://schemas.microsoft.com/office/drawing/2014/main" id="{B290D4A2-4189-FD08-D47F-A529D8A9E8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4800" y="4745979"/>
            <a:ext cx="2768400" cy="1398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7247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1AEB7F98-32EC-40D3-89EE-C843302316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683F3D-B22F-F81F-3BEB-0DB937F90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988" y="540033"/>
            <a:ext cx="3884962" cy="1331604"/>
          </a:xfrm>
        </p:spPr>
        <p:txBody>
          <a:bodyPr vert="horz" lIns="0" tIns="0" rIns="0" bIns="0" rtlCol="0" anchor="b" anchorCtr="0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2400"/>
              <a:t>Effetti della corrente elettrica sul corpo umano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7C6DF49-CBE3-4038-AC78-35DE4FD7C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13469" y="2310207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133764-878D-B301-243A-7D81D2C716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0988" y="2759076"/>
            <a:ext cx="3884962" cy="3009899"/>
          </a:xfr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/>
              <a:t>Fino a 100 mA (meglio fermarsi a 10 mA)</a:t>
            </a:r>
          </a:p>
          <a:p>
            <a:r>
              <a:rPr lang="en-US"/>
              <a:t>Fino a 50 V (meglio fermarsi a 9V)</a:t>
            </a:r>
          </a:p>
          <a:p>
            <a:r>
              <a:rPr lang="en-US"/>
              <a:t>Contrazione muscolare. </a:t>
            </a:r>
          </a:p>
          <a:p>
            <a:r>
              <a:rPr lang="en-US"/>
              <a:t>AC/DC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AD9000E-708C-464D-A86F-4ABE391B6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6337" y="0"/>
            <a:ext cx="7205663" cy="6858000"/>
          </a:xfrm>
          <a:prstGeom prst="rect">
            <a:avLst/>
          </a:prstGeom>
          <a:solidFill>
            <a:schemeClr val="bg1">
              <a:alpha val="2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alpha val="20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9002AD-A8F6-5DBD-59FD-C55D805F99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3"/>
          <a:stretch/>
        </p:blipFill>
        <p:spPr>
          <a:xfrm>
            <a:off x="5537200" y="1707939"/>
            <a:ext cx="6113812" cy="3439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3949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DB66C9CD-6BF4-44CA-8078-0BB8190807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17B939-C9E9-FA1B-9187-02FC5CBB7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0000" y="540032"/>
            <a:ext cx="4426782" cy="1331605"/>
          </a:xfrm>
        </p:spPr>
        <p:txBody>
          <a:bodyPr vert="horz" lIns="0" tIns="0" rIns="0" bIns="0" rtlCol="0" anchor="b" anchorCtr="0">
            <a:normAutofit/>
          </a:bodyPr>
          <a:lstStyle/>
          <a:p>
            <a:pPr algn="ctr"/>
            <a:r>
              <a:rPr lang="en-US" dirty="0"/>
              <a:t>Voltaggio, </a:t>
            </a:r>
            <a:r>
              <a:rPr lang="en-US" dirty="0" err="1"/>
              <a:t>amperaggio</a:t>
            </a:r>
            <a:r>
              <a:rPr lang="en-US" dirty="0"/>
              <a:t> e </a:t>
            </a:r>
            <a:r>
              <a:rPr lang="en-US" dirty="0" err="1"/>
              <a:t>wattaggio</a:t>
            </a:r>
            <a:endParaRPr lang="en-US" dirty="0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7C6DF49-CBE3-4038-AC78-35DE4FD7C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023391" y="2310207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5B8403-7AE5-7195-2A3C-F285A5778C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80000" y="2759076"/>
            <a:ext cx="4460874" cy="3009899"/>
          </a:xfrm>
        </p:spPr>
        <p:txBody>
          <a:bodyPr vert="horz" lIns="0" tIns="0" rIns="0" bIns="0" rtlCol="0" anchor="t" anchorCtr="0">
            <a:normAutofit/>
          </a:bodyPr>
          <a:lstStyle/>
          <a:p>
            <a:pPr>
              <a:lnSpc>
                <a:spcPct val="115000"/>
              </a:lnSpc>
            </a:pPr>
            <a:r>
              <a:rPr lang="en-US" sz="1400"/>
              <a:t>Il voltaggio è la differenza di potenziale elettrico tra due punti che genera una corrente elettrica</a:t>
            </a:r>
          </a:p>
          <a:p>
            <a:pPr>
              <a:lnSpc>
                <a:spcPct val="115000"/>
              </a:lnSpc>
            </a:pPr>
            <a:r>
              <a:rPr lang="en-US" sz="1400"/>
              <a:t>L'amperaggio è la quantità di elettroni che attraversa un circuito in un secondo</a:t>
            </a:r>
          </a:p>
          <a:p>
            <a:pPr>
              <a:lnSpc>
                <a:spcPct val="115000"/>
              </a:lnSpc>
            </a:pPr>
            <a:r>
              <a:rPr lang="en-US" sz="1400"/>
              <a:t>Il wattaggio è la quantità di energia elettrica che viene convertita in altre forme di energia, come il calore o la luce</a:t>
            </a:r>
          </a:p>
          <a:p>
            <a:pPr>
              <a:lnSpc>
                <a:spcPct val="115000"/>
              </a:lnSpc>
            </a:pPr>
            <a:r>
              <a:rPr lang="en-US" sz="1400"/>
              <a:t>P = I x V</a:t>
            </a:r>
          </a:p>
          <a:p>
            <a:pPr>
              <a:lnSpc>
                <a:spcPct val="115000"/>
              </a:lnSpc>
            </a:pPr>
            <a:r>
              <a:rPr lang="en-US" sz="1400"/>
              <a:t>10 watt = 2 Ampere x 5 Volt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A11AC2B-E0EE-4BB9-8BC1-EC5DA9DBEE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54794" y="0"/>
            <a:ext cx="5537206" cy="6858000"/>
          </a:xfrm>
          <a:prstGeom prst="rect">
            <a:avLst/>
          </a:prstGeom>
          <a:solidFill>
            <a:schemeClr val="bg1">
              <a:alpha val="2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alpha val="20000"/>
                </a:schemeClr>
              </a:solidFill>
            </a:endParaRPr>
          </a:p>
        </p:txBody>
      </p:sp>
      <p:pic>
        <p:nvPicPr>
          <p:cNvPr id="8" name="Content Placeholder 7" descr="A diagram of a diagram of two people&#10;&#10;Description automatically generated with medium confidence">
            <a:extLst>
              <a:ext uri="{FF2B5EF4-FFF2-40B4-BE49-F238E27FC236}">
                <a16:creationId xmlns:a16="http://schemas.microsoft.com/office/drawing/2014/main" id="{14618E12-26F1-DC57-D1CC-8CF35B4A5F2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8864" y="1943128"/>
            <a:ext cx="4452148" cy="2971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1475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DB66C9CD-6BF4-44CA-8078-0BB8190807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8E4E60-2C8B-1CD6-D491-52D309437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0000" y="540032"/>
            <a:ext cx="4426782" cy="1331605"/>
          </a:xfrm>
        </p:spPr>
        <p:txBody>
          <a:bodyPr vert="horz" lIns="0" tIns="0" rIns="0" bIns="0" rtlCol="0" anchor="b" anchorCtr="0">
            <a:normAutofit/>
          </a:bodyPr>
          <a:lstStyle/>
          <a:p>
            <a:pPr algn="ctr"/>
            <a:r>
              <a:rPr lang="en-US"/>
              <a:t>Componenti</a:t>
            </a:r>
            <a:r>
              <a:rPr lang="en-US" dirty="0"/>
              <a:t> </a:t>
            </a:r>
            <a:r>
              <a:rPr lang="en-US"/>
              <a:t>Elettronici</a:t>
            </a:r>
            <a:r>
              <a:rPr lang="en-US" dirty="0"/>
              <a:t> </a:t>
            </a:r>
            <a:r>
              <a:rPr lang="en-US"/>
              <a:t>comuni</a:t>
            </a:r>
            <a:endParaRPr lang="en-US" dirty="0"/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7C6DF49-CBE3-4038-AC78-35DE4FD7C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023391" y="2310207"/>
            <a:ext cx="540000" cy="0"/>
          </a:xfrm>
          <a:prstGeom prst="line">
            <a:avLst/>
          </a:prstGeom>
          <a:ln w="1016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ADC418-FEB3-2714-CE04-5C6E8449F5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80000" y="2759076"/>
            <a:ext cx="4460874" cy="3009899"/>
          </a:xfr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 dirty="0" err="1">
                <a:solidFill>
                  <a:srgbClr val="FFC000">
                    <a:alpha val="70000"/>
                  </a:srgbClr>
                </a:solidFill>
              </a:rPr>
              <a:t>Condensatore</a:t>
            </a:r>
            <a:r>
              <a:rPr lang="en-US" dirty="0">
                <a:solidFill>
                  <a:srgbClr val="FFC000">
                    <a:alpha val="70000"/>
                  </a:srgbClr>
                </a:solidFill>
              </a:rPr>
              <a:t> (capacitor)</a:t>
            </a:r>
          </a:p>
          <a:p>
            <a:r>
              <a:rPr lang="en-US" dirty="0" err="1">
                <a:solidFill>
                  <a:srgbClr val="FFC000">
                    <a:alpha val="70000"/>
                  </a:srgbClr>
                </a:solidFill>
              </a:rPr>
              <a:t>Batteria</a:t>
            </a:r>
            <a:r>
              <a:rPr lang="en-US" dirty="0">
                <a:solidFill>
                  <a:srgbClr val="FFC000">
                    <a:alpha val="70000"/>
                  </a:srgbClr>
                </a:solidFill>
              </a:rPr>
              <a:t> (battery)</a:t>
            </a:r>
          </a:p>
          <a:p>
            <a:r>
              <a:rPr lang="en-US" dirty="0" err="1"/>
              <a:t>Resistore</a:t>
            </a:r>
            <a:r>
              <a:rPr lang="en-US" dirty="0"/>
              <a:t> (resistor)</a:t>
            </a:r>
          </a:p>
          <a:p>
            <a:r>
              <a:rPr lang="en-US" dirty="0" err="1"/>
              <a:t>Cavi</a:t>
            </a:r>
            <a:endParaRPr lang="en-US" dirty="0"/>
          </a:p>
        </p:txBody>
      </p:sp>
      <p:pic>
        <p:nvPicPr>
          <p:cNvPr id="15" name="Picture 14" descr="A group of batteries and batteries&#10;&#10;Description automatically generated">
            <a:extLst>
              <a:ext uri="{FF2B5EF4-FFF2-40B4-BE49-F238E27FC236}">
                <a16:creationId xmlns:a16="http://schemas.microsoft.com/office/drawing/2014/main" id="{28507D18-48B4-C3B8-50FA-7266122CA5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4212" y="1075022"/>
            <a:ext cx="2365200" cy="1684022"/>
          </a:xfrm>
          <a:prstGeom prst="rect">
            <a:avLst/>
          </a:prstGeom>
        </p:spPr>
      </p:pic>
      <p:pic>
        <p:nvPicPr>
          <p:cNvPr id="8" name="Content Placeholder 7" descr="Several different types of electronic components&#10;&#10;Description automatically generated">
            <a:extLst>
              <a:ext uri="{FF2B5EF4-FFF2-40B4-BE49-F238E27FC236}">
                <a16:creationId xmlns:a16="http://schemas.microsoft.com/office/drawing/2014/main" id="{177B5563-E6CE-F64F-203A-36962E2E2AE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329"/>
          <a:stretch/>
        </p:blipFill>
        <p:spPr>
          <a:xfrm>
            <a:off x="9285812" y="1232865"/>
            <a:ext cx="2365200" cy="1368336"/>
          </a:xfrm>
          <a:prstGeom prst="rect">
            <a:avLst/>
          </a:prstGeom>
        </p:spPr>
      </p:pic>
      <p:pic>
        <p:nvPicPr>
          <p:cNvPr id="17" name="Picture 16" descr="A close up of wires&#10;&#10;Description automatically generated">
            <a:extLst>
              <a:ext uri="{FF2B5EF4-FFF2-40B4-BE49-F238E27FC236}">
                <a16:creationId xmlns:a16="http://schemas.microsoft.com/office/drawing/2014/main" id="{4BE6E769-9D0F-428E-FEF5-14983E5DC7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4212" y="4275787"/>
            <a:ext cx="2365200" cy="1330425"/>
          </a:xfrm>
          <a:prstGeom prst="rect">
            <a:avLst/>
          </a:prstGeom>
        </p:spPr>
      </p:pic>
      <p:pic>
        <p:nvPicPr>
          <p:cNvPr id="11" name="Picture 10" descr="Several different types of electronic components&#10;&#10;Description automatically generated">
            <a:extLst>
              <a:ext uri="{FF2B5EF4-FFF2-40B4-BE49-F238E27FC236}">
                <a16:creationId xmlns:a16="http://schemas.microsoft.com/office/drawing/2014/main" id="{86B336B5-8179-7E61-40FB-5CC564AF6C1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71"/>
          <a:stretch/>
        </p:blipFill>
        <p:spPr>
          <a:xfrm>
            <a:off x="9285812" y="4256829"/>
            <a:ext cx="2365200" cy="1368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4541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1AEB7F98-32EC-40D3-89EE-C843302316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B1B6AD-5A4F-C92F-EE0D-18C8E95756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988" y="540033"/>
            <a:ext cx="3884962" cy="1331604"/>
          </a:xfrm>
        </p:spPr>
        <p:txBody>
          <a:bodyPr vert="horz" lIns="0" tIns="0" rIns="0" bIns="0" rtlCol="0" anchor="b" anchorCtr="0">
            <a:normAutofit/>
          </a:bodyPr>
          <a:lstStyle/>
          <a:p>
            <a:pPr algn="ctr"/>
            <a:r>
              <a:rPr lang="en-US" sz="2600"/>
              <a:t>Il percorso dell'elettricità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7C6DF49-CBE3-4038-AC78-35DE4FD7C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13469" y="2310207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5DDD16-11C8-A325-6A74-D09F32DA1C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0988" y="2759076"/>
            <a:ext cx="3884962" cy="3009899"/>
          </a:xfrm>
        </p:spPr>
        <p:txBody>
          <a:bodyPr vert="horz" lIns="0" tIns="0" rIns="0" bIns="0" rtlCol="0" anchor="t" anchorCtr="0">
            <a:normAutofit/>
          </a:bodyPr>
          <a:lstStyle/>
          <a:p>
            <a:pPr>
              <a:lnSpc>
                <a:spcPct val="115000"/>
              </a:lnSpc>
            </a:pPr>
            <a:r>
              <a:rPr lang="en-US" sz="1900" dirty="0" err="1"/>
              <a:t>L'elettricità</a:t>
            </a:r>
            <a:r>
              <a:rPr lang="en-US" sz="1900" dirty="0"/>
              <a:t> </a:t>
            </a:r>
            <a:r>
              <a:rPr lang="en-US" sz="1900" dirty="0" err="1"/>
              <a:t>fluisce</a:t>
            </a:r>
            <a:r>
              <a:rPr lang="en-US" sz="1900" dirty="0"/>
              <a:t> </a:t>
            </a:r>
            <a:r>
              <a:rPr lang="en-US" sz="1900" dirty="0" err="1"/>
              <a:t>nel</a:t>
            </a:r>
            <a:r>
              <a:rPr lang="en-US" sz="1900" dirty="0"/>
              <a:t> </a:t>
            </a:r>
            <a:r>
              <a:rPr lang="en-US" sz="1900" dirty="0" err="1"/>
              <a:t>percorso</a:t>
            </a:r>
            <a:r>
              <a:rPr lang="en-US" sz="1900" dirty="0"/>
              <a:t> di </a:t>
            </a:r>
            <a:r>
              <a:rPr lang="en-US" sz="1900" dirty="0" err="1"/>
              <a:t>minore</a:t>
            </a:r>
            <a:r>
              <a:rPr lang="en-US" sz="1900" dirty="0"/>
              <a:t> </a:t>
            </a:r>
            <a:r>
              <a:rPr lang="en-US" sz="1900" dirty="0" err="1"/>
              <a:t>resistenza</a:t>
            </a:r>
            <a:r>
              <a:rPr lang="en-US" sz="1900" dirty="0"/>
              <a:t>.</a:t>
            </a:r>
          </a:p>
          <a:p>
            <a:pPr>
              <a:lnSpc>
                <a:spcPct val="115000"/>
              </a:lnSpc>
            </a:pPr>
            <a:r>
              <a:rPr lang="en-US" sz="1900" dirty="0"/>
              <a:t>Se </a:t>
            </a:r>
            <a:r>
              <a:rPr lang="en-US" sz="1900" dirty="0" err="1"/>
              <a:t>c’è</a:t>
            </a:r>
            <a:r>
              <a:rPr lang="en-US" sz="1900" dirty="0"/>
              <a:t> un </a:t>
            </a:r>
            <a:r>
              <a:rPr lang="en-US" sz="1900" dirty="0" err="1"/>
              <a:t>rischio</a:t>
            </a:r>
            <a:r>
              <a:rPr lang="en-US" sz="1900" dirty="0"/>
              <a:t> non </a:t>
            </a:r>
            <a:r>
              <a:rPr lang="en-US" sz="1900" dirty="0" err="1"/>
              <a:t>creare</a:t>
            </a:r>
            <a:r>
              <a:rPr lang="en-US" sz="1900" dirty="0"/>
              <a:t> un </a:t>
            </a:r>
            <a:r>
              <a:rPr lang="en-US" sz="1900" dirty="0" err="1"/>
              <a:t>percorso</a:t>
            </a:r>
            <a:r>
              <a:rPr lang="en-US" sz="1900" dirty="0"/>
              <a:t> per </a:t>
            </a:r>
            <a:r>
              <a:rPr lang="en-US" sz="1900" dirty="0" err="1"/>
              <a:t>l’elettricità</a:t>
            </a:r>
            <a:r>
              <a:rPr lang="en-US" sz="1900" dirty="0"/>
              <a:t> </a:t>
            </a:r>
            <a:r>
              <a:rPr lang="en-US" sz="1900" dirty="0" err="1"/>
              <a:t>attraverso</a:t>
            </a:r>
            <a:r>
              <a:rPr lang="en-US" sz="1900" dirty="0"/>
              <a:t> il torso.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AD9000E-708C-464D-A86F-4ABE391B6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6337" y="0"/>
            <a:ext cx="7205663" cy="6858000"/>
          </a:xfrm>
          <a:prstGeom prst="rect">
            <a:avLst/>
          </a:prstGeom>
          <a:solidFill>
            <a:schemeClr val="bg1">
              <a:alpha val="2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alpha val="20000"/>
                </a:schemeClr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59E7CA0-AFC8-DEBF-13E8-3C1B8FAC62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7200" y="1830439"/>
            <a:ext cx="6113812" cy="3194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0472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DB66C9CD-6BF4-44CA-8078-0BB8190807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DA3763-610D-282E-371F-D60D5DCA24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0000" y="540032"/>
            <a:ext cx="4426782" cy="1331605"/>
          </a:xfrm>
        </p:spPr>
        <p:txBody>
          <a:bodyPr anchor="b">
            <a:normAutofit/>
          </a:bodyPr>
          <a:lstStyle/>
          <a:p>
            <a:pPr algn="ctr"/>
            <a:r>
              <a:rPr lang="en-US" dirty="0" err="1"/>
              <a:t>Brasatura</a:t>
            </a:r>
            <a:r>
              <a:rPr lang="en-US" dirty="0"/>
              <a:t> (soldering)</a:t>
            </a:r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7C6DF49-CBE3-4038-AC78-35DE4FD7C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023391" y="2310207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0ADC80-8F20-8F0C-FD7D-5FF21B802B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0000" y="2759076"/>
            <a:ext cx="4460874" cy="3009899"/>
          </a:xfrm>
        </p:spPr>
        <p:txBody>
          <a:bodyPr>
            <a:normAutofit/>
          </a:bodyPr>
          <a:lstStyle/>
          <a:p>
            <a:r>
              <a:rPr lang="en-US" dirty="0"/>
              <a:t>Alte temperature</a:t>
            </a:r>
          </a:p>
          <a:p>
            <a:r>
              <a:rPr lang="en-US" dirty="0" err="1"/>
              <a:t>Materiali</a:t>
            </a:r>
            <a:r>
              <a:rPr lang="en-US" dirty="0"/>
              <a:t> di </a:t>
            </a:r>
            <a:r>
              <a:rPr lang="en-US" dirty="0" err="1"/>
              <a:t>saldatura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A11AC2B-E0EE-4BB9-8BC1-EC5DA9DBEE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54794" y="0"/>
            <a:ext cx="5537206" cy="6858000"/>
          </a:xfrm>
          <a:prstGeom prst="rect">
            <a:avLst/>
          </a:prstGeom>
          <a:solidFill>
            <a:schemeClr val="bg1">
              <a:alpha val="2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alpha val="20000"/>
                </a:schemeClr>
              </a:solidFill>
            </a:endParaRPr>
          </a:p>
        </p:txBody>
      </p:sp>
      <p:pic>
        <p:nvPicPr>
          <p:cNvPr id="7" name="Picture 6" descr="A close-up of a soldering iron">
            <a:extLst>
              <a:ext uri="{FF2B5EF4-FFF2-40B4-BE49-F238E27FC236}">
                <a16:creationId xmlns:a16="http://schemas.microsoft.com/office/drawing/2014/main" id="{53A1FD6E-0CC3-0BCA-6AD2-A02E6C852D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8864" y="2221387"/>
            <a:ext cx="4452148" cy="2415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5557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3011B0B3-5679-4759-90B8-3B908C4CB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63BD0E-8DEC-3399-C8E8-6D30165331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9510" y="1089025"/>
            <a:ext cx="4457690" cy="4679949"/>
          </a:xfrm>
        </p:spPr>
        <p:txBody>
          <a:bodyPr anchor="ctr">
            <a:normAutofit/>
          </a:bodyPr>
          <a:lstStyle/>
          <a:p>
            <a:r>
              <a:rPr lang="en-US"/>
              <a:t>Overview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5CB2F9-0436-7D8A-2DF1-D3215ACFE3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54801" y="1089025"/>
            <a:ext cx="4451347" cy="4679950"/>
          </a:xfrm>
        </p:spPr>
        <p:txBody>
          <a:bodyPr anchor="ctr">
            <a:normAutofit/>
          </a:bodyPr>
          <a:lstStyle/>
          <a:p>
            <a:pPr marL="342900" indent="-342900">
              <a:buFontTx/>
              <a:buChar char="-"/>
            </a:pPr>
            <a:r>
              <a:rPr lang="en-US" dirty="0"/>
              <a:t>Printer SLA</a:t>
            </a:r>
          </a:p>
          <a:p>
            <a:pPr marL="342900" indent="-342900">
              <a:buFontTx/>
              <a:buChar char="-"/>
            </a:pPr>
            <a:r>
              <a:rPr lang="en-US" dirty="0"/>
              <a:t>UV curing</a:t>
            </a:r>
          </a:p>
          <a:p>
            <a:pPr marL="342900" indent="-342900">
              <a:buFontTx/>
              <a:buChar char="-"/>
            </a:pPr>
            <a:r>
              <a:rPr lang="en-US" dirty="0"/>
              <a:t>Printer FDM</a:t>
            </a:r>
          </a:p>
          <a:p>
            <a:pPr marL="342900" indent="-342900">
              <a:buFontTx/>
              <a:buChar char="-"/>
            </a:pPr>
            <a:r>
              <a:rPr lang="en-US" dirty="0"/>
              <a:t>Soldering</a:t>
            </a:r>
          </a:p>
          <a:p>
            <a:pPr marL="342900" indent="-342900">
              <a:buFontTx/>
              <a:buChar char="-"/>
            </a:pPr>
            <a:r>
              <a:rPr lang="en-US" dirty="0" err="1"/>
              <a:t>Traforo</a:t>
            </a:r>
            <a:endParaRPr lang="en-US" dirty="0"/>
          </a:p>
          <a:p>
            <a:pPr marL="342900" indent="-342900">
              <a:buFontTx/>
              <a:buChar char="-"/>
            </a:pPr>
            <a:r>
              <a:rPr lang="en-US" dirty="0" err="1"/>
              <a:t>Oscilloscopio</a:t>
            </a:r>
            <a:endParaRPr lang="en-US" dirty="0"/>
          </a:p>
          <a:p>
            <a:pPr marL="342900" indent="-342900">
              <a:buFontTx/>
              <a:buChar char="-"/>
            </a:pPr>
            <a:r>
              <a:rPr lang="en-US" dirty="0" err="1"/>
              <a:t>Materiali</a:t>
            </a:r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2E97E5C-7A5F-424E-AAE4-654396E90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5826000" y="3429000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7685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DB66C9CD-6BF4-44CA-8078-0BB8190807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DA3763-610D-282E-371F-D60D5DCA24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0000" y="540032"/>
            <a:ext cx="4426782" cy="1331605"/>
          </a:xfrm>
        </p:spPr>
        <p:txBody>
          <a:bodyPr anchor="b">
            <a:normAutofit/>
          </a:bodyPr>
          <a:lstStyle/>
          <a:p>
            <a:pPr algn="ctr"/>
            <a:r>
              <a:rPr lang="en-US" dirty="0" err="1"/>
              <a:t>Gestione</a:t>
            </a:r>
            <a:r>
              <a:rPr lang="en-US" dirty="0"/>
              <a:t> del </a:t>
            </a:r>
            <a:r>
              <a:rPr lang="en-US" dirty="0" err="1"/>
              <a:t>saldatore</a:t>
            </a:r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7C6DF49-CBE3-4038-AC78-35DE4FD7C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023391" y="2310207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0ADC80-8F20-8F0C-FD7D-5FF21B802B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0000" y="2759076"/>
            <a:ext cx="4460874" cy="3009899"/>
          </a:xfrm>
        </p:spPr>
        <p:txBody>
          <a:bodyPr>
            <a:normAutofit/>
          </a:bodyPr>
          <a:lstStyle/>
          <a:p>
            <a:r>
              <a:rPr lang="en-US" dirty="0"/>
              <a:t>Come </a:t>
            </a:r>
            <a:r>
              <a:rPr lang="en-US" dirty="0" err="1"/>
              <a:t>maneggiare</a:t>
            </a:r>
            <a:r>
              <a:rPr lang="en-US" dirty="0"/>
              <a:t> il </a:t>
            </a:r>
            <a:r>
              <a:rPr lang="en-US" dirty="0" err="1"/>
              <a:t>saldatore</a:t>
            </a:r>
            <a:endParaRPr lang="en-US" dirty="0"/>
          </a:p>
          <a:p>
            <a:r>
              <a:rPr lang="en-US" dirty="0" err="1"/>
              <a:t>Accensione</a:t>
            </a:r>
            <a:r>
              <a:rPr lang="en-US" dirty="0"/>
              <a:t> e </a:t>
            </a:r>
            <a:r>
              <a:rPr lang="en-US" dirty="0" err="1"/>
              <a:t>spegnimento</a:t>
            </a:r>
            <a:endParaRPr lang="en-US" dirty="0"/>
          </a:p>
          <a:p>
            <a:r>
              <a:rPr lang="en-US" dirty="0"/>
              <a:t>Come </a:t>
            </a:r>
            <a:r>
              <a:rPr lang="en-US" dirty="0" err="1"/>
              <a:t>funziona</a:t>
            </a:r>
            <a:r>
              <a:rPr lang="en-US" dirty="0"/>
              <a:t> la </a:t>
            </a:r>
            <a:r>
              <a:rPr lang="en-US" dirty="0" err="1"/>
              <a:t>stazione</a:t>
            </a:r>
            <a:r>
              <a:rPr lang="en-US" dirty="0"/>
              <a:t> </a:t>
            </a:r>
            <a:r>
              <a:rPr lang="en-US" dirty="0" err="1"/>
              <a:t>saldante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A11AC2B-E0EE-4BB9-8BC1-EC5DA9DBEE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54794" y="0"/>
            <a:ext cx="5537206" cy="6858000"/>
          </a:xfrm>
          <a:prstGeom prst="rect">
            <a:avLst/>
          </a:prstGeom>
          <a:solidFill>
            <a:schemeClr val="bg1">
              <a:alpha val="2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alpha val="20000"/>
                </a:schemeClr>
              </a:solidFill>
            </a:endParaRPr>
          </a:p>
        </p:txBody>
      </p:sp>
      <p:pic>
        <p:nvPicPr>
          <p:cNvPr id="7" name="Picture 6" descr="A close-up of a soldering iron">
            <a:extLst>
              <a:ext uri="{FF2B5EF4-FFF2-40B4-BE49-F238E27FC236}">
                <a16:creationId xmlns:a16="http://schemas.microsoft.com/office/drawing/2014/main" id="{53A1FD6E-0CC3-0BCA-6AD2-A02E6C852D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8864" y="2221387"/>
            <a:ext cx="4452148" cy="2415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4010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1AEB7F98-32EC-40D3-89EE-C843302316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DA3763-610D-282E-371F-D60D5DCA24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66050" y="540000"/>
            <a:ext cx="3884962" cy="1331637"/>
          </a:xfrm>
        </p:spPr>
        <p:txBody>
          <a:bodyPr anchor="b">
            <a:normAutofit/>
          </a:bodyPr>
          <a:lstStyle/>
          <a:p>
            <a:pPr algn="ctr"/>
            <a:r>
              <a:rPr lang="en-US" dirty="0" err="1"/>
              <a:t>Materiali</a:t>
            </a:r>
            <a:r>
              <a:rPr lang="en-US" dirty="0"/>
              <a:t> di </a:t>
            </a:r>
            <a:r>
              <a:rPr lang="en-US" dirty="0" err="1"/>
              <a:t>saldatura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AD94104-B9D3-47C5-77FC-8FAA6FC727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176" r="28631"/>
          <a:stretch/>
        </p:blipFill>
        <p:spPr>
          <a:xfrm>
            <a:off x="540988" y="540000"/>
            <a:ext cx="3337200" cy="577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25D2448-950C-F6E5-3E8E-6E20C32E68C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106"/>
          <a:stretch/>
        </p:blipFill>
        <p:spPr>
          <a:xfrm>
            <a:off x="3874814" y="540000"/>
            <a:ext cx="3337200" cy="2890800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7C6DF49-CBE3-4038-AC78-35DE4FD7C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38531" y="2310207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0892150F-1A8E-74F3-34EA-482192F0F27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9532"/>
          <a:stretch/>
        </p:blipFill>
        <p:spPr>
          <a:xfrm>
            <a:off x="3874814" y="3427200"/>
            <a:ext cx="3337200" cy="28908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0ADC80-8F20-8F0C-FD7D-5FF21B802B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66050" y="2759076"/>
            <a:ext cx="3884962" cy="3009899"/>
          </a:xfrm>
        </p:spPr>
        <p:txBody>
          <a:bodyPr>
            <a:normAutofit/>
          </a:bodyPr>
          <a:lstStyle/>
          <a:p>
            <a:r>
              <a:rPr lang="en-US" dirty="0"/>
              <a:t>Filo </a:t>
            </a:r>
            <a:r>
              <a:rPr lang="en-US" dirty="0" err="1"/>
              <a:t>saldante</a:t>
            </a:r>
            <a:r>
              <a:rPr lang="en-US" dirty="0"/>
              <a:t> (soldering wire)</a:t>
            </a:r>
          </a:p>
          <a:p>
            <a:r>
              <a:rPr lang="en-US" dirty="0" err="1"/>
              <a:t>Flussante</a:t>
            </a:r>
            <a:r>
              <a:rPr lang="en-US" dirty="0"/>
              <a:t> (flux, soldering paste)</a:t>
            </a:r>
          </a:p>
          <a:p>
            <a:r>
              <a:rPr lang="en-US" dirty="0" err="1"/>
              <a:t>Corretto</a:t>
            </a:r>
            <a:r>
              <a:rPr lang="en-US" dirty="0"/>
              <a:t> </a:t>
            </a:r>
            <a:r>
              <a:rPr lang="en-US" dirty="0" err="1"/>
              <a:t>isolamento</a:t>
            </a:r>
            <a:r>
              <a:rPr lang="en-US" dirty="0"/>
              <a:t> </a:t>
            </a:r>
            <a:r>
              <a:rPr lang="en-US" dirty="0" err="1"/>
              <a:t>dei</a:t>
            </a:r>
            <a:r>
              <a:rPr lang="en-US" dirty="0"/>
              <a:t> </a:t>
            </a:r>
            <a:r>
              <a:rPr lang="en-US" dirty="0" err="1"/>
              <a:t>componenti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69565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DA3763-610D-282E-371F-D60D5DCA2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Traforo</a:t>
            </a:r>
            <a:r>
              <a:rPr lang="en-US" dirty="0"/>
              <a:t> </a:t>
            </a:r>
            <a:r>
              <a:rPr lang="en-US" dirty="0" err="1"/>
              <a:t>oscillante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0ADC80-8F20-8F0C-FD7D-5FF21B802B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https://www.youtube.com/watch?v=qe5BSZ_gL7s</a:t>
            </a:r>
          </a:p>
        </p:txBody>
      </p:sp>
    </p:spTree>
    <p:extLst>
      <p:ext uri="{BB962C8B-B14F-4D97-AF65-F5344CB8AC3E}">
        <p14:creationId xmlns:p14="http://schemas.microsoft.com/office/powerpoint/2010/main" val="5031389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DB66C9CD-6BF4-44CA-8078-0BB8190807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6680E0-B61F-67FB-57EC-96D3B00796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0000" y="540000"/>
            <a:ext cx="4426782" cy="1331637"/>
          </a:xfrm>
        </p:spPr>
        <p:txBody>
          <a:bodyPr vert="horz" lIns="0" tIns="0" rIns="0" bIns="0" rtlCol="0" anchor="b" anchorCtr="0">
            <a:normAutofit/>
          </a:bodyPr>
          <a:lstStyle/>
          <a:p>
            <a:pPr algn="ctr"/>
            <a:r>
              <a:rPr lang="en-US" dirty="0"/>
              <a:t>Stampa 3D FDM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7C6DF49-CBE3-4038-AC78-35DE4FD7C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023391" y="2310207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B6C083-6902-D43C-C22A-D95A6165CC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80000" y="2759076"/>
            <a:ext cx="4460874" cy="3009899"/>
          </a:xfr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/>
              <a:t>Formano strati depositando linee di plastica fusa.</a:t>
            </a:r>
          </a:p>
          <a:p>
            <a:r>
              <a:rPr lang="en-US"/>
              <a:t>Riscalda </a:t>
            </a:r>
          </a:p>
          <a:p>
            <a:r>
              <a:rPr lang="en-US"/>
              <a:t>Le stampanti 3D FDM possono essere utilizzate per svariati scopi, dalle prototipazioni alla creazione di parti di ricambio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0B9CDC7-5D3C-4184-9491-855E593622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54794" y="0"/>
            <a:ext cx="5537206" cy="6858000"/>
          </a:xfrm>
          <a:prstGeom prst="rect">
            <a:avLst/>
          </a:prstGeom>
          <a:solidFill>
            <a:schemeClr val="bg1">
              <a:alpha val="2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alpha val="20000"/>
                </a:schemeClr>
              </a:solidFill>
            </a:endParaRPr>
          </a:p>
        </p:txBody>
      </p:sp>
      <p:pic>
        <p:nvPicPr>
          <p:cNvPr id="16" name="Content Placeholder 4" descr="sfondo colorato del bordo della carta">
            <a:extLst>
              <a:ext uri="{FF2B5EF4-FFF2-40B4-BE49-F238E27FC236}">
                <a16:creationId xmlns:a16="http://schemas.microsoft.com/office/drawing/2014/main" id="{A94B1DBF-D2D1-4AA1-A9AA-CE12147F3A9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7353022" y="540000"/>
            <a:ext cx="4156981" cy="2754000"/>
          </a:xfrm>
          <a:prstGeom prst="rect">
            <a:avLst/>
          </a:prstGeom>
        </p:spPr>
      </p:pic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19A648ED-9DA6-63C4-3AA8-B69413B36C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6629" y="3564000"/>
            <a:ext cx="4269767" cy="275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1158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701C0CAB-6A03-4C6A-9FAA-2198477536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26000" y="3690871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Group 53">
            <a:extLst>
              <a:ext uri="{FF2B5EF4-FFF2-40B4-BE49-F238E27FC236}">
                <a16:creationId xmlns:a16="http://schemas.microsoft.com/office/drawing/2014/main" id="{F982E0B2-AA9C-441C-A08E-A9DF9CF121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728046" y="4869342"/>
            <a:ext cx="1623711" cy="630920"/>
            <a:chOff x="9588346" y="4824892"/>
            <a:chExt cx="1623711" cy="630920"/>
          </a:xfrm>
        </p:grpSpPr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A4A2E074-C10D-4C57-AB72-B631E4D771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>
              <a:off x="10267789" y="4452443"/>
              <a:ext cx="571820" cy="1316717"/>
            </a:xfrm>
            <a:custGeom>
              <a:avLst/>
              <a:gdLst>
                <a:gd name="connsiteX0" fmla="*/ 282417 w 571820"/>
                <a:gd name="connsiteY0" fmla="*/ 0 h 1316717"/>
                <a:gd name="connsiteX1" fmla="*/ 285910 w 571820"/>
                <a:gd name="connsiteY1" fmla="*/ 3175 h 1316717"/>
                <a:gd name="connsiteX2" fmla="*/ 287393 w 571820"/>
                <a:gd name="connsiteY2" fmla="*/ 1827 h 1316717"/>
                <a:gd name="connsiteX3" fmla="*/ 289403 w 571820"/>
                <a:gd name="connsiteY3" fmla="*/ 0 h 1316717"/>
                <a:gd name="connsiteX4" fmla="*/ 289403 w 571820"/>
                <a:gd name="connsiteY4" fmla="*/ 6349 h 1316717"/>
                <a:gd name="connsiteX5" fmla="*/ 309203 w 571820"/>
                <a:gd name="connsiteY5" fmla="*/ 24345 h 1316717"/>
                <a:gd name="connsiteX6" fmla="*/ 571820 w 571820"/>
                <a:gd name="connsiteY6" fmla="*/ 658359 h 1316717"/>
                <a:gd name="connsiteX7" fmla="*/ 309203 w 571820"/>
                <a:gd name="connsiteY7" fmla="*/ 1292372 h 1316717"/>
                <a:gd name="connsiteX8" fmla="*/ 289403 w 571820"/>
                <a:gd name="connsiteY8" fmla="*/ 1310368 h 1316717"/>
                <a:gd name="connsiteX9" fmla="*/ 289403 w 571820"/>
                <a:gd name="connsiteY9" fmla="*/ 1316717 h 1316717"/>
                <a:gd name="connsiteX10" fmla="*/ 287393 w 571820"/>
                <a:gd name="connsiteY10" fmla="*/ 1314890 h 1316717"/>
                <a:gd name="connsiteX11" fmla="*/ 285910 w 571820"/>
                <a:gd name="connsiteY11" fmla="*/ 1313542 h 1316717"/>
                <a:gd name="connsiteX12" fmla="*/ 282417 w 571820"/>
                <a:gd name="connsiteY12" fmla="*/ 1316717 h 1316717"/>
                <a:gd name="connsiteX13" fmla="*/ 282417 w 571820"/>
                <a:gd name="connsiteY13" fmla="*/ 1310367 h 1316717"/>
                <a:gd name="connsiteX14" fmla="*/ 262617 w 571820"/>
                <a:gd name="connsiteY14" fmla="*/ 1292372 h 1316717"/>
                <a:gd name="connsiteX15" fmla="*/ 0 w 571820"/>
                <a:gd name="connsiteY15" fmla="*/ 658358 h 1316717"/>
                <a:gd name="connsiteX16" fmla="*/ 262617 w 571820"/>
                <a:gd name="connsiteY16" fmla="*/ 24345 h 1316717"/>
                <a:gd name="connsiteX17" fmla="*/ 282417 w 571820"/>
                <a:gd name="connsiteY17" fmla="*/ 6349 h 1316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71820" h="1316717">
                  <a:moveTo>
                    <a:pt x="282417" y="0"/>
                  </a:moveTo>
                  <a:lnTo>
                    <a:pt x="285910" y="3175"/>
                  </a:lnTo>
                  <a:lnTo>
                    <a:pt x="287393" y="1827"/>
                  </a:lnTo>
                  <a:lnTo>
                    <a:pt x="289403" y="0"/>
                  </a:lnTo>
                  <a:lnTo>
                    <a:pt x="289403" y="6349"/>
                  </a:lnTo>
                  <a:lnTo>
                    <a:pt x="309203" y="24345"/>
                  </a:lnTo>
                  <a:cubicBezTo>
                    <a:pt x="471461" y="186603"/>
                    <a:pt x="571820" y="410761"/>
                    <a:pt x="571820" y="658359"/>
                  </a:cubicBezTo>
                  <a:cubicBezTo>
                    <a:pt x="571820" y="905956"/>
                    <a:pt x="471461" y="1130114"/>
                    <a:pt x="309203" y="1292372"/>
                  </a:cubicBezTo>
                  <a:lnTo>
                    <a:pt x="289403" y="1310368"/>
                  </a:lnTo>
                  <a:lnTo>
                    <a:pt x="289403" y="1316717"/>
                  </a:lnTo>
                  <a:lnTo>
                    <a:pt x="287393" y="1314890"/>
                  </a:lnTo>
                  <a:lnTo>
                    <a:pt x="285910" y="1313542"/>
                  </a:lnTo>
                  <a:lnTo>
                    <a:pt x="282417" y="1316717"/>
                  </a:lnTo>
                  <a:lnTo>
                    <a:pt x="282417" y="1310367"/>
                  </a:lnTo>
                  <a:lnTo>
                    <a:pt x="262617" y="1292372"/>
                  </a:lnTo>
                  <a:cubicBezTo>
                    <a:pt x="100359" y="1130113"/>
                    <a:pt x="0" y="905956"/>
                    <a:pt x="0" y="658358"/>
                  </a:cubicBezTo>
                  <a:cubicBezTo>
                    <a:pt x="0" y="410761"/>
                    <a:pt x="100359" y="186603"/>
                    <a:pt x="262617" y="24345"/>
                  </a:cubicBezTo>
                  <a:lnTo>
                    <a:pt x="282417" y="6349"/>
                  </a:ln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0B037EB3-1772-4BA8-A95A-E5DBDFEA32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2700000" flipH="1">
              <a:off x="10112436" y="4359902"/>
              <a:ext cx="571820" cy="1620000"/>
              <a:chOff x="8482785" y="4330454"/>
              <a:chExt cx="571820" cy="1620000"/>
            </a:xfrm>
          </p:grpSpPr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A1F47AC1-63D0-47F3-9728-1A0A0543494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8482785" y="4333632"/>
                <a:ext cx="571820" cy="1311956"/>
              </a:xfrm>
              <a:custGeom>
                <a:avLst/>
                <a:gdLst>
                  <a:gd name="connsiteX0" fmla="*/ 282417 w 571820"/>
                  <a:gd name="connsiteY0" fmla="*/ 0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289403 w 571820"/>
                  <a:gd name="connsiteY4" fmla="*/ 6349 h 1316717"/>
                  <a:gd name="connsiteX5" fmla="*/ 309203 w 571820"/>
                  <a:gd name="connsiteY5" fmla="*/ 24345 h 1316717"/>
                  <a:gd name="connsiteX6" fmla="*/ 571820 w 571820"/>
                  <a:gd name="connsiteY6" fmla="*/ 658359 h 1316717"/>
                  <a:gd name="connsiteX7" fmla="*/ 309203 w 571820"/>
                  <a:gd name="connsiteY7" fmla="*/ 1292372 h 1316717"/>
                  <a:gd name="connsiteX8" fmla="*/ 289403 w 571820"/>
                  <a:gd name="connsiteY8" fmla="*/ 1310368 h 1316717"/>
                  <a:gd name="connsiteX9" fmla="*/ 289403 w 571820"/>
                  <a:gd name="connsiteY9" fmla="*/ 1316717 h 1316717"/>
                  <a:gd name="connsiteX10" fmla="*/ 287393 w 571820"/>
                  <a:gd name="connsiteY10" fmla="*/ 1314890 h 1316717"/>
                  <a:gd name="connsiteX11" fmla="*/ 285910 w 571820"/>
                  <a:gd name="connsiteY11" fmla="*/ 1313542 h 1316717"/>
                  <a:gd name="connsiteX12" fmla="*/ 282417 w 571820"/>
                  <a:gd name="connsiteY12" fmla="*/ 1316717 h 1316717"/>
                  <a:gd name="connsiteX13" fmla="*/ 282417 w 571820"/>
                  <a:gd name="connsiteY13" fmla="*/ 1310367 h 1316717"/>
                  <a:gd name="connsiteX14" fmla="*/ 262617 w 571820"/>
                  <a:gd name="connsiteY14" fmla="*/ 1292372 h 1316717"/>
                  <a:gd name="connsiteX15" fmla="*/ 0 w 571820"/>
                  <a:gd name="connsiteY15" fmla="*/ 658358 h 1316717"/>
                  <a:gd name="connsiteX16" fmla="*/ 262617 w 571820"/>
                  <a:gd name="connsiteY16" fmla="*/ 24345 h 1316717"/>
                  <a:gd name="connsiteX17" fmla="*/ 282417 w 571820"/>
                  <a:gd name="connsiteY17" fmla="*/ 6349 h 1316717"/>
                  <a:gd name="connsiteX0" fmla="*/ 282417 w 571820"/>
                  <a:gd name="connsiteY0" fmla="*/ 6349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289403 w 571820"/>
                  <a:gd name="connsiteY4" fmla="*/ 6349 h 1316717"/>
                  <a:gd name="connsiteX5" fmla="*/ 309203 w 571820"/>
                  <a:gd name="connsiteY5" fmla="*/ 24345 h 1316717"/>
                  <a:gd name="connsiteX6" fmla="*/ 571820 w 571820"/>
                  <a:gd name="connsiteY6" fmla="*/ 658359 h 1316717"/>
                  <a:gd name="connsiteX7" fmla="*/ 309203 w 571820"/>
                  <a:gd name="connsiteY7" fmla="*/ 1292372 h 1316717"/>
                  <a:gd name="connsiteX8" fmla="*/ 289403 w 571820"/>
                  <a:gd name="connsiteY8" fmla="*/ 1310368 h 1316717"/>
                  <a:gd name="connsiteX9" fmla="*/ 289403 w 571820"/>
                  <a:gd name="connsiteY9" fmla="*/ 1316717 h 1316717"/>
                  <a:gd name="connsiteX10" fmla="*/ 287393 w 571820"/>
                  <a:gd name="connsiteY10" fmla="*/ 1314890 h 1316717"/>
                  <a:gd name="connsiteX11" fmla="*/ 285910 w 571820"/>
                  <a:gd name="connsiteY11" fmla="*/ 1313542 h 1316717"/>
                  <a:gd name="connsiteX12" fmla="*/ 282417 w 571820"/>
                  <a:gd name="connsiteY12" fmla="*/ 1316717 h 1316717"/>
                  <a:gd name="connsiteX13" fmla="*/ 282417 w 571820"/>
                  <a:gd name="connsiteY13" fmla="*/ 1310367 h 1316717"/>
                  <a:gd name="connsiteX14" fmla="*/ 262617 w 571820"/>
                  <a:gd name="connsiteY14" fmla="*/ 1292372 h 1316717"/>
                  <a:gd name="connsiteX15" fmla="*/ 0 w 571820"/>
                  <a:gd name="connsiteY15" fmla="*/ 658358 h 1316717"/>
                  <a:gd name="connsiteX16" fmla="*/ 262617 w 571820"/>
                  <a:gd name="connsiteY16" fmla="*/ 24345 h 1316717"/>
                  <a:gd name="connsiteX17" fmla="*/ 282417 w 571820"/>
                  <a:gd name="connsiteY17" fmla="*/ 6349 h 1316717"/>
                  <a:gd name="connsiteX0" fmla="*/ 262617 w 571820"/>
                  <a:gd name="connsiteY0" fmla="*/ 24345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289403 w 571820"/>
                  <a:gd name="connsiteY4" fmla="*/ 6349 h 1316717"/>
                  <a:gd name="connsiteX5" fmla="*/ 309203 w 571820"/>
                  <a:gd name="connsiteY5" fmla="*/ 24345 h 1316717"/>
                  <a:gd name="connsiteX6" fmla="*/ 571820 w 571820"/>
                  <a:gd name="connsiteY6" fmla="*/ 658359 h 1316717"/>
                  <a:gd name="connsiteX7" fmla="*/ 309203 w 571820"/>
                  <a:gd name="connsiteY7" fmla="*/ 1292372 h 1316717"/>
                  <a:gd name="connsiteX8" fmla="*/ 289403 w 571820"/>
                  <a:gd name="connsiteY8" fmla="*/ 1310368 h 1316717"/>
                  <a:gd name="connsiteX9" fmla="*/ 289403 w 571820"/>
                  <a:gd name="connsiteY9" fmla="*/ 1316717 h 1316717"/>
                  <a:gd name="connsiteX10" fmla="*/ 287393 w 571820"/>
                  <a:gd name="connsiteY10" fmla="*/ 1314890 h 1316717"/>
                  <a:gd name="connsiteX11" fmla="*/ 285910 w 571820"/>
                  <a:gd name="connsiteY11" fmla="*/ 1313542 h 1316717"/>
                  <a:gd name="connsiteX12" fmla="*/ 282417 w 571820"/>
                  <a:gd name="connsiteY12" fmla="*/ 1316717 h 1316717"/>
                  <a:gd name="connsiteX13" fmla="*/ 282417 w 571820"/>
                  <a:gd name="connsiteY13" fmla="*/ 1310367 h 1316717"/>
                  <a:gd name="connsiteX14" fmla="*/ 262617 w 571820"/>
                  <a:gd name="connsiteY14" fmla="*/ 1292372 h 1316717"/>
                  <a:gd name="connsiteX15" fmla="*/ 0 w 571820"/>
                  <a:gd name="connsiteY15" fmla="*/ 658358 h 1316717"/>
                  <a:gd name="connsiteX16" fmla="*/ 262617 w 571820"/>
                  <a:gd name="connsiteY16" fmla="*/ 24345 h 1316717"/>
                  <a:gd name="connsiteX0" fmla="*/ 262617 w 571820"/>
                  <a:gd name="connsiteY0" fmla="*/ 24345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309203 w 571820"/>
                  <a:gd name="connsiteY4" fmla="*/ 24345 h 1316717"/>
                  <a:gd name="connsiteX5" fmla="*/ 571820 w 571820"/>
                  <a:gd name="connsiteY5" fmla="*/ 658359 h 1316717"/>
                  <a:gd name="connsiteX6" fmla="*/ 309203 w 571820"/>
                  <a:gd name="connsiteY6" fmla="*/ 1292372 h 1316717"/>
                  <a:gd name="connsiteX7" fmla="*/ 289403 w 571820"/>
                  <a:gd name="connsiteY7" fmla="*/ 1310368 h 1316717"/>
                  <a:gd name="connsiteX8" fmla="*/ 289403 w 571820"/>
                  <a:gd name="connsiteY8" fmla="*/ 1316717 h 1316717"/>
                  <a:gd name="connsiteX9" fmla="*/ 287393 w 571820"/>
                  <a:gd name="connsiteY9" fmla="*/ 1314890 h 1316717"/>
                  <a:gd name="connsiteX10" fmla="*/ 285910 w 571820"/>
                  <a:gd name="connsiteY10" fmla="*/ 1313542 h 1316717"/>
                  <a:gd name="connsiteX11" fmla="*/ 282417 w 571820"/>
                  <a:gd name="connsiteY11" fmla="*/ 1316717 h 1316717"/>
                  <a:gd name="connsiteX12" fmla="*/ 282417 w 571820"/>
                  <a:gd name="connsiteY12" fmla="*/ 1310367 h 1316717"/>
                  <a:gd name="connsiteX13" fmla="*/ 262617 w 571820"/>
                  <a:gd name="connsiteY13" fmla="*/ 1292372 h 1316717"/>
                  <a:gd name="connsiteX14" fmla="*/ 0 w 571820"/>
                  <a:gd name="connsiteY14" fmla="*/ 658358 h 1316717"/>
                  <a:gd name="connsiteX15" fmla="*/ 262617 w 571820"/>
                  <a:gd name="connsiteY15" fmla="*/ 24345 h 1316717"/>
                  <a:gd name="connsiteX0" fmla="*/ 262617 w 571820"/>
                  <a:gd name="connsiteY0" fmla="*/ 22518 h 1314890"/>
                  <a:gd name="connsiteX1" fmla="*/ 285910 w 571820"/>
                  <a:gd name="connsiteY1" fmla="*/ 1348 h 1314890"/>
                  <a:gd name="connsiteX2" fmla="*/ 287393 w 571820"/>
                  <a:gd name="connsiteY2" fmla="*/ 0 h 1314890"/>
                  <a:gd name="connsiteX3" fmla="*/ 309203 w 571820"/>
                  <a:gd name="connsiteY3" fmla="*/ 22518 h 1314890"/>
                  <a:gd name="connsiteX4" fmla="*/ 571820 w 571820"/>
                  <a:gd name="connsiteY4" fmla="*/ 656532 h 1314890"/>
                  <a:gd name="connsiteX5" fmla="*/ 309203 w 571820"/>
                  <a:gd name="connsiteY5" fmla="*/ 1290545 h 1314890"/>
                  <a:gd name="connsiteX6" fmla="*/ 289403 w 571820"/>
                  <a:gd name="connsiteY6" fmla="*/ 1308541 h 1314890"/>
                  <a:gd name="connsiteX7" fmla="*/ 289403 w 571820"/>
                  <a:gd name="connsiteY7" fmla="*/ 1314890 h 1314890"/>
                  <a:gd name="connsiteX8" fmla="*/ 287393 w 571820"/>
                  <a:gd name="connsiteY8" fmla="*/ 1313063 h 1314890"/>
                  <a:gd name="connsiteX9" fmla="*/ 285910 w 571820"/>
                  <a:gd name="connsiteY9" fmla="*/ 1311715 h 1314890"/>
                  <a:gd name="connsiteX10" fmla="*/ 282417 w 571820"/>
                  <a:gd name="connsiteY10" fmla="*/ 1314890 h 1314890"/>
                  <a:gd name="connsiteX11" fmla="*/ 282417 w 571820"/>
                  <a:gd name="connsiteY11" fmla="*/ 1308540 h 1314890"/>
                  <a:gd name="connsiteX12" fmla="*/ 262617 w 571820"/>
                  <a:gd name="connsiteY12" fmla="*/ 1290545 h 1314890"/>
                  <a:gd name="connsiteX13" fmla="*/ 0 w 571820"/>
                  <a:gd name="connsiteY13" fmla="*/ 656531 h 1314890"/>
                  <a:gd name="connsiteX14" fmla="*/ 262617 w 571820"/>
                  <a:gd name="connsiteY14" fmla="*/ 22518 h 1314890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85910 w 571820"/>
                  <a:gd name="connsiteY8" fmla="*/ 1310367 h 1313542"/>
                  <a:gd name="connsiteX9" fmla="*/ 282417 w 571820"/>
                  <a:gd name="connsiteY9" fmla="*/ 1313542 h 1313542"/>
                  <a:gd name="connsiteX10" fmla="*/ 282417 w 571820"/>
                  <a:gd name="connsiteY10" fmla="*/ 1307192 h 1313542"/>
                  <a:gd name="connsiteX11" fmla="*/ 262617 w 571820"/>
                  <a:gd name="connsiteY11" fmla="*/ 1289197 h 1313542"/>
                  <a:gd name="connsiteX12" fmla="*/ 0 w 571820"/>
                  <a:gd name="connsiteY12" fmla="*/ 655183 h 1313542"/>
                  <a:gd name="connsiteX13" fmla="*/ 262617 w 571820"/>
                  <a:gd name="connsiteY13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85910 w 571820"/>
                  <a:gd name="connsiteY8" fmla="*/ 1310367 h 1313542"/>
                  <a:gd name="connsiteX9" fmla="*/ 282417 w 571820"/>
                  <a:gd name="connsiteY9" fmla="*/ 1313542 h 1313542"/>
                  <a:gd name="connsiteX10" fmla="*/ 262617 w 571820"/>
                  <a:gd name="connsiteY10" fmla="*/ 1289197 h 1313542"/>
                  <a:gd name="connsiteX11" fmla="*/ 0 w 571820"/>
                  <a:gd name="connsiteY11" fmla="*/ 655183 h 1313542"/>
                  <a:gd name="connsiteX12" fmla="*/ 262617 w 571820"/>
                  <a:gd name="connsiteY12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85910 w 571820"/>
                  <a:gd name="connsiteY8" fmla="*/ 1310367 h 1313542"/>
                  <a:gd name="connsiteX9" fmla="*/ 262617 w 571820"/>
                  <a:gd name="connsiteY9" fmla="*/ 1289197 h 1313542"/>
                  <a:gd name="connsiteX10" fmla="*/ 0 w 571820"/>
                  <a:gd name="connsiteY10" fmla="*/ 655183 h 1313542"/>
                  <a:gd name="connsiteX11" fmla="*/ 262617 w 571820"/>
                  <a:gd name="connsiteY11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62617 w 571820"/>
                  <a:gd name="connsiteY8" fmla="*/ 1289197 h 1313542"/>
                  <a:gd name="connsiteX9" fmla="*/ 0 w 571820"/>
                  <a:gd name="connsiteY9" fmla="*/ 655183 h 1313542"/>
                  <a:gd name="connsiteX10" fmla="*/ 262617 w 571820"/>
                  <a:gd name="connsiteY10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62617 w 571820"/>
                  <a:gd name="connsiteY7" fmla="*/ 1289197 h 1313542"/>
                  <a:gd name="connsiteX8" fmla="*/ 0 w 571820"/>
                  <a:gd name="connsiteY8" fmla="*/ 655183 h 1313542"/>
                  <a:gd name="connsiteX9" fmla="*/ 262617 w 571820"/>
                  <a:gd name="connsiteY9" fmla="*/ 21170 h 1313542"/>
                  <a:gd name="connsiteX0" fmla="*/ 262617 w 571820"/>
                  <a:gd name="connsiteY0" fmla="*/ 21170 h 1364739"/>
                  <a:gd name="connsiteX1" fmla="*/ 285910 w 571820"/>
                  <a:gd name="connsiteY1" fmla="*/ 0 h 1364739"/>
                  <a:gd name="connsiteX2" fmla="*/ 309203 w 571820"/>
                  <a:gd name="connsiteY2" fmla="*/ 21170 h 1364739"/>
                  <a:gd name="connsiteX3" fmla="*/ 571820 w 571820"/>
                  <a:gd name="connsiteY3" fmla="*/ 655184 h 1364739"/>
                  <a:gd name="connsiteX4" fmla="*/ 309203 w 571820"/>
                  <a:gd name="connsiteY4" fmla="*/ 1289197 h 1364739"/>
                  <a:gd name="connsiteX5" fmla="*/ 289403 w 571820"/>
                  <a:gd name="connsiteY5" fmla="*/ 1307193 h 1364739"/>
                  <a:gd name="connsiteX6" fmla="*/ 177485 w 571820"/>
                  <a:gd name="connsiteY6" fmla="*/ 1364739 h 1364739"/>
                  <a:gd name="connsiteX7" fmla="*/ 262617 w 571820"/>
                  <a:gd name="connsiteY7" fmla="*/ 1289197 h 1364739"/>
                  <a:gd name="connsiteX8" fmla="*/ 0 w 571820"/>
                  <a:gd name="connsiteY8" fmla="*/ 655183 h 1364739"/>
                  <a:gd name="connsiteX9" fmla="*/ 262617 w 571820"/>
                  <a:gd name="connsiteY9" fmla="*/ 21170 h 1364739"/>
                  <a:gd name="connsiteX0" fmla="*/ 262617 w 571820"/>
                  <a:gd name="connsiteY0" fmla="*/ 21170 h 1364739"/>
                  <a:gd name="connsiteX1" fmla="*/ 285910 w 571820"/>
                  <a:gd name="connsiteY1" fmla="*/ 0 h 1364739"/>
                  <a:gd name="connsiteX2" fmla="*/ 309203 w 571820"/>
                  <a:gd name="connsiteY2" fmla="*/ 21170 h 1364739"/>
                  <a:gd name="connsiteX3" fmla="*/ 571820 w 571820"/>
                  <a:gd name="connsiteY3" fmla="*/ 655184 h 1364739"/>
                  <a:gd name="connsiteX4" fmla="*/ 309203 w 571820"/>
                  <a:gd name="connsiteY4" fmla="*/ 1289197 h 1364739"/>
                  <a:gd name="connsiteX5" fmla="*/ 285832 w 571820"/>
                  <a:gd name="connsiteY5" fmla="*/ 1311956 h 1364739"/>
                  <a:gd name="connsiteX6" fmla="*/ 177485 w 571820"/>
                  <a:gd name="connsiteY6" fmla="*/ 1364739 h 1364739"/>
                  <a:gd name="connsiteX7" fmla="*/ 262617 w 571820"/>
                  <a:gd name="connsiteY7" fmla="*/ 1289197 h 1364739"/>
                  <a:gd name="connsiteX8" fmla="*/ 0 w 571820"/>
                  <a:gd name="connsiteY8" fmla="*/ 655183 h 1364739"/>
                  <a:gd name="connsiteX9" fmla="*/ 262617 w 571820"/>
                  <a:gd name="connsiteY9" fmla="*/ 21170 h 1364739"/>
                  <a:gd name="connsiteX0" fmla="*/ 262617 w 571820"/>
                  <a:gd name="connsiteY0" fmla="*/ 21170 h 1311956"/>
                  <a:gd name="connsiteX1" fmla="*/ 285910 w 571820"/>
                  <a:gd name="connsiteY1" fmla="*/ 0 h 1311956"/>
                  <a:gd name="connsiteX2" fmla="*/ 309203 w 571820"/>
                  <a:gd name="connsiteY2" fmla="*/ 21170 h 1311956"/>
                  <a:gd name="connsiteX3" fmla="*/ 571820 w 571820"/>
                  <a:gd name="connsiteY3" fmla="*/ 655184 h 1311956"/>
                  <a:gd name="connsiteX4" fmla="*/ 309203 w 571820"/>
                  <a:gd name="connsiteY4" fmla="*/ 1289197 h 1311956"/>
                  <a:gd name="connsiteX5" fmla="*/ 285832 w 571820"/>
                  <a:gd name="connsiteY5" fmla="*/ 1311956 h 1311956"/>
                  <a:gd name="connsiteX6" fmla="*/ 262617 w 571820"/>
                  <a:gd name="connsiteY6" fmla="*/ 1289197 h 1311956"/>
                  <a:gd name="connsiteX7" fmla="*/ 0 w 571820"/>
                  <a:gd name="connsiteY7" fmla="*/ 655183 h 1311956"/>
                  <a:gd name="connsiteX8" fmla="*/ 262617 w 571820"/>
                  <a:gd name="connsiteY8" fmla="*/ 21170 h 1311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71820" h="1311956">
                    <a:moveTo>
                      <a:pt x="262617" y="21170"/>
                    </a:moveTo>
                    <a:lnTo>
                      <a:pt x="285910" y="0"/>
                    </a:lnTo>
                    <a:lnTo>
                      <a:pt x="309203" y="21170"/>
                    </a:lnTo>
                    <a:cubicBezTo>
                      <a:pt x="471461" y="183428"/>
                      <a:pt x="571820" y="407586"/>
                      <a:pt x="571820" y="655184"/>
                    </a:cubicBezTo>
                    <a:cubicBezTo>
                      <a:pt x="571820" y="902781"/>
                      <a:pt x="471461" y="1126939"/>
                      <a:pt x="309203" y="1289197"/>
                    </a:cubicBezTo>
                    <a:lnTo>
                      <a:pt x="285832" y="1311956"/>
                    </a:lnTo>
                    <a:lnTo>
                      <a:pt x="262617" y="1289197"/>
                    </a:lnTo>
                    <a:cubicBezTo>
                      <a:pt x="100359" y="1126938"/>
                      <a:pt x="0" y="902781"/>
                      <a:pt x="0" y="655183"/>
                    </a:cubicBezTo>
                    <a:cubicBezTo>
                      <a:pt x="0" y="407586"/>
                      <a:pt x="100359" y="183428"/>
                      <a:pt x="262617" y="21170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803A57D6-0C36-4560-A08A-16768551EF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8768695" y="4330454"/>
                <a:ext cx="0" cy="16200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3011B0B3-5679-4759-90B8-3B908C4CB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F8890E-9267-D98A-FC79-94321C0E36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510" y="531814"/>
            <a:ext cx="4457690" cy="1720850"/>
          </a:xfrm>
        </p:spPr>
        <p:txBody>
          <a:bodyPr vert="horz" lIns="0" tIns="0" rIns="0" bIns="0" rtlCol="0" anchor="ctr" anchorCtr="0">
            <a:normAutofit/>
          </a:bodyPr>
          <a:lstStyle/>
          <a:p>
            <a:pPr algn="ctr"/>
            <a:r>
              <a:rPr lang="en-US"/>
              <a:t>Stampante fdm</a:t>
            </a:r>
            <a:endParaRPr lang="en-US" dirty="0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32E97E5C-7A5F-424E-AAE4-654396E90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5826000" y="1392239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 descr="A picture containing text, appliance&#10;&#10;Description automatically generated">
            <a:extLst>
              <a:ext uri="{FF2B5EF4-FFF2-40B4-BE49-F238E27FC236}">
                <a16:creationId xmlns:a16="http://schemas.microsoft.com/office/drawing/2014/main" id="{6F670E41-96CB-FA3C-20A4-4DE6328707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339" y="3244204"/>
            <a:ext cx="5421600" cy="2670137"/>
          </a:xfrm>
          <a:prstGeom prst="rect">
            <a:avLst/>
          </a:prstGeom>
        </p:spPr>
      </p:pic>
      <p:pic>
        <p:nvPicPr>
          <p:cNvPr id="6" name="Content Placeholder 5" descr="Diagram, schematic&#10;&#10;Description automatically generated">
            <a:extLst>
              <a:ext uri="{FF2B5EF4-FFF2-40B4-BE49-F238E27FC236}">
                <a16:creationId xmlns:a16="http://schemas.microsoft.com/office/drawing/2014/main" id="{FA1113D4-D3A8-3B89-8290-F37CACF1527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6229412" y="2951849"/>
            <a:ext cx="5421600" cy="3252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959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1AEB7F98-32EC-40D3-89EE-C843302316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F8890E-9267-D98A-FC79-94321C0E36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988" y="540033"/>
            <a:ext cx="3884962" cy="1331604"/>
          </a:xfrm>
        </p:spPr>
        <p:txBody>
          <a:bodyPr vert="horz" lIns="0" tIns="0" rIns="0" bIns="0" rtlCol="0" anchor="b" anchorCtr="0">
            <a:normAutofit/>
          </a:bodyPr>
          <a:lstStyle/>
          <a:p>
            <a:pPr algn="ctr"/>
            <a:r>
              <a:rPr lang="en-US" dirty="0"/>
              <a:t>Safety </a:t>
            </a:r>
            <a:r>
              <a:rPr lang="en-US"/>
              <a:t>fdm</a:t>
            </a:r>
            <a:r>
              <a:rPr lang="en-US" dirty="0"/>
              <a:t> printing</a:t>
            </a:r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7C6DF49-CBE3-4038-AC78-35DE4FD7C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13469" y="2310207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868D5237-D395-86C0-ECB5-C98B861164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40988" y="2759076"/>
            <a:ext cx="3884962" cy="3009899"/>
          </a:xfrm>
        </p:spPr>
        <p:txBody>
          <a:bodyPr vert="horz" lIns="0" tIns="0" rIns="0" bIns="0" rtlCol="0" anchor="t" anchorCtr="0">
            <a:normAutofit/>
          </a:bodyPr>
          <a:lstStyle/>
          <a:p>
            <a:pPr>
              <a:lnSpc>
                <a:spcPct val="115000"/>
              </a:lnSpc>
            </a:pPr>
            <a:r>
              <a:rPr lang="en-US" sz="1400"/>
              <a:t>La temperature di estrusione del materiale &gt;180 ° &lt;280°</a:t>
            </a:r>
          </a:p>
          <a:p>
            <a:pPr>
              <a:lnSpc>
                <a:spcPct val="115000"/>
              </a:lnSpc>
            </a:pPr>
            <a:r>
              <a:rPr lang="en-US" sz="1400"/>
              <a:t>Il piatto, o letto è riscaldato.</a:t>
            </a:r>
          </a:p>
          <a:p>
            <a:pPr>
              <a:lnSpc>
                <a:spcPct val="115000"/>
              </a:lnSpc>
            </a:pPr>
            <a:r>
              <a:rPr lang="en-US" sz="1400"/>
              <a:t>Le emission nella stampa di ABS sono particolarmente tossiche.</a:t>
            </a:r>
          </a:p>
          <a:p>
            <a:pPr>
              <a:lnSpc>
                <a:spcPct val="115000"/>
              </a:lnSpc>
            </a:pPr>
            <a:r>
              <a:rPr lang="en-US" sz="1400"/>
              <a:t>Le emissioni nella stampa PLA non sembrano essere tossiche. </a:t>
            </a:r>
          </a:p>
          <a:p>
            <a:pPr>
              <a:lnSpc>
                <a:spcPct val="115000"/>
              </a:lnSpc>
            </a:pPr>
            <a:r>
              <a:rPr lang="en-US" sz="1400"/>
              <a:t>Pericoli meccanici</a:t>
            </a:r>
          </a:p>
          <a:p>
            <a:pPr>
              <a:lnSpc>
                <a:spcPct val="115000"/>
              </a:lnSpc>
            </a:pPr>
            <a:r>
              <a:rPr lang="en-US" sz="1400"/>
              <a:t>Pericoli elettrici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AD9000E-708C-464D-A86F-4ABE391B6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6337" y="0"/>
            <a:ext cx="7205663" cy="6858000"/>
          </a:xfrm>
          <a:prstGeom prst="rect">
            <a:avLst/>
          </a:prstGeom>
          <a:solidFill>
            <a:schemeClr val="bg1">
              <a:alpha val="2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alpha val="20000"/>
                </a:schemeClr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0B77E26-01E6-A635-E8AE-567337CCE7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7200" y="1394830"/>
            <a:ext cx="6113812" cy="4065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2894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DB66C9CD-6BF4-44CA-8078-0BB8190807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6DFA67-5A85-29A6-8BFF-816FC18439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4750" y="1011237"/>
            <a:ext cx="6120000" cy="860400"/>
          </a:xfrm>
        </p:spPr>
        <p:txBody>
          <a:bodyPr vert="horz" lIns="0" tIns="0" rIns="0" bIns="0" rtlCol="0" anchor="b" anchorCtr="0">
            <a:normAutofit/>
          </a:bodyPr>
          <a:lstStyle/>
          <a:p>
            <a:pPr algn="ctr"/>
            <a:r>
              <a:rPr lang="en-US" dirty="0" err="1"/>
              <a:t>Stampante</a:t>
            </a:r>
            <a:r>
              <a:rPr lang="en-US" dirty="0"/>
              <a:t> a Resina </a:t>
            </a:r>
            <a:br>
              <a:rPr lang="en-US" dirty="0"/>
            </a:br>
            <a:r>
              <a:rPr lang="en-US" dirty="0"/>
              <a:t>(SLA Printer)</a:t>
            </a:r>
          </a:p>
        </p:txBody>
      </p:sp>
      <p:pic>
        <p:nvPicPr>
          <p:cNvPr id="7" name="Picture 6" descr="A yellow and black machine&#10;&#10;Description automatically generated">
            <a:extLst>
              <a:ext uri="{FF2B5EF4-FFF2-40B4-BE49-F238E27FC236}">
                <a16:creationId xmlns:a16="http://schemas.microsoft.com/office/drawing/2014/main" id="{54940309-5F5B-3853-698D-254065394CA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55" r="15068" b="-1"/>
          <a:stretch/>
        </p:blipFill>
        <p:spPr>
          <a:xfrm>
            <a:off x="20" y="10"/>
            <a:ext cx="3870969" cy="6857990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7C6DF49-CBE3-4038-AC78-35DE4FD7C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774750" y="2310207"/>
            <a:ext cx="540000" cy="0"/>
          </a:xfrm>
          <a:prstGeom prst="line">
            <a:avLst/>
          </a:prstGeom>
          <a:ln w="1016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ED88F7-37EE-3F65-ABE0-6F4FD8E658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84750" y="2759076"/>
            <a:ext cx="6121400" cy="3009899"/>
          </a:xfrm>
        </p:spPr>
        <p:txBody>
          <a:bodyPr vert="horz" lIns="0" tIns="0" rIns="0" bIns="0" rtlCol="0" anchor="t" anchorCtr="0">
            <a:normAutofit/>
          </a:bodyPr>
          <a:lstStyle/>
          <a:p>
            <a:pPr>
              <a:lnSpc>
                <a:spcPct val="115000"/>
              </a:lnSpc>
            </a:pPr>
            <a:r>
              <a:rPr lang="en-US" sz="1900" dirty="0"/>
              <a:t>La </a:t>
            </a:r>
            <a:r>
              <a:rPr lang="en-US" sz="1900" dirty="0" err="1"/>
              <a:t>stampante</a:t>
            </a:r>
            <a:r>
              <a:rPr lang="en-US" sz="1900" dirty="0"/>
              <a:t> a resina </a:t>
            </a:r>
            <a:r>
              <a:rPr lang="en-US" sz="1900" dirty="0" err="1"/>
              <a:t>utilizza</a:t>
            </a:r>
            <a:r>
              <a:rPr lang="en-US" sz="1900" dirty="0"/>
              <a:t> </a:t>
            </a:r>
            <a:r>
              <a:rPr lang="en-US" sz="1900" dirty="0" err="1"/>
              <a:t>una</a:t>
            </a:r>
            <a:r>
              <a:rPr lang="en-US" sz="1900" dirty="0"/>
              <a:t> </a:t>
            </a:r>
            <a:r>
              <a:rPr lang="en-US" sz="1900" dirty="0" err="1"/>
              <a:t>tecnologia</a:t>
            </a:r>
            <a:r>
              <a:rPr lang="en-US" sz="1900" dirty="0"/>
              <a:t> di </a:t>
            </a:r>
            <a:r>
              <a:rPr lang="en-US" sz="1900" dirty="0" err="1"/>
              <a:t>stampa</a:t>
            </a:r>
            <a:r>
              <a:rPr lang="en-US" sz="1900" dirty="0"/>
              <a:t> 3D ad </a:t>
            </a:r>
            <a:r>
              <a:rPr lang="en-US" sz="1900" dirty="0" err="1"/>
              <a:t>alta</a:t>
            </a:r>
            <a:r>
              <a:rPr lang="en-US" sz="1900" dirty="0"/>
              <a:t> </a:t>
            </a:r>
            <a:r>
              <a:rPr lang="en-US" sz="1900" dirty="0" err="1"/>
              <a:t>precisione</a:t>
            </a:r>
            <a:r>
              <a:rPr lang="en-US" sz="1900" dirty="0"/>
              <a:t> e </a:t>
            </a:r>
            <a:r>
              <a:rPr lang="en-US" sz="1900" dirty="0" err="1"/>
              <a:t>risoluzione</a:t>
            </a:r>
            <a:r>
              <a:rPr lang="en-US" sz="1900" dirty="0"/>
              <a:t>.</a:t>
            </a:r>
          </a:p>
          <a:p>
            <a:pPr>
              <a:lnSpc>
                <a:spcPct val="115000"/>
              </a:lnSpc>
            </a:pPr>
            <a:r>
              <a:rPr lang="en-US" sz="1900" dirty="0"/>
              <a:t>La resina </a:t>
            </a:r>
            <a:r>
              <a:rPr lang="en-US" sz="1900" dirty="0" err="1"/>
              <a:t>viene</a:t>
            </a:r>
            <a:r>
              <a:rPr lang="en-US" sz="1900" dirty="0"/>
              <a:t> </a:t>
            </a:r>
            <a:r>
              <a:rPr lang="en-US" sz="1900" dirty="0" err="1"/>
              <a:t>polimerizzata</a:t>
            </a:r>
            <a:r>
              <a:rPr lang="en-US" sz="1900" dirty="0"/>
              <a:t> </a:t>
            </a:r>
            <a:r>
              <a:rPr lang="en-US" sz="1900" dirty="0" err="1"/>
              <a:t>tramite</a:t>
            </a:r>
            <a:r>
              <a:rPr lang="en-US" sz="1900" dirty="0"/>
              <a:t> </a:t>
            </a:r>
            <a:r>
              <a:rPr lang="en-US" sz="1900" dirty="0" err="1"/>
              <a:t>l'utilizzo</a:t>
            </a:r>
            <a:r>
              <a:rPr lang="en-US" sz="1900" dirty="0"/>
              <a:t> di </a:t>
            </a:r>
            <a:r>
              <a:rPr lang="en-US" sz="1900" dirty="0" err="1"/>
              <a:t>una</a:t>
            </a:r>
            <a:r>
              <a:rPr lang="en-US" sz="1900" dirty="0"/>
              <a:t> luce UV, </a:t>
            </a:r>
            <a:r>
              <a:rPr lang="en-US" sz="1900" dirty="0" err="1"/>
              <a:t>strato</a:t>
            </a:r>
            <a:r>
              <a:rPr lang="en-US" sz="1900" dirty="0"/>
              <a:t> dopo </a:t>
            </a:r>
            <a:r>
              <a:rPr lang="en-US" sz="1900" dirty="0" err="1"/>
              <a:t>strato</a:t>
            </a:r>
            <a:r>
              <a:rPr lang="en-US" sz="1900" dirty="0"/>
              <a:t>, </a:t>
            </a:r>
            <a:r>
              <a:rPr lang="en-US" sz="1900" dirty="0" err="1"/>
              <a:t>fino</a:t>
            </a:r>
            <a:r>
              <a:rPr lang="en-US" sz="1900" dirty="0"/>
              <a:t> a </a:t>
            </a:r>
            <a:r>
              <a:rPr lang="en-US" sz="1900" dirty="0" err="1"/>
              <a:t>creare</a:t>
            </a:r>
            <a:r>
              <a:rPr lang="en-US" sz="1900" dirty="0"/>
              <a:t> </a:t>
            </a:r>
            <a:r>
              <a:rPr lang="en-US" sz="1900" dirty="0" err="1"/>
              <a:t>una</a:t>
            </a:r>
            <a:r>
              <a:rPr lang="en-US" sz="1900" dirty="0"/>
              <a:t> forma </a:t>
            </a:r>
            <a:r>
              <a:rPr lang="en-US" sz="1900" dirty="0" err="1"/>
              <a:t>solida</a:t>
            </a:r>
            <a:r>
              <a:rPr lang="en-US" sz="1900" dirty="0"/>
              <a:t>. (Stereolithography)</a:t>
            </a:r>
          </a:p>
          <a:p>
            <a:pPr>
              <a:lnSpc>
                <a:spcPct val="115000"/>
              </a:lnSpc>
            </a:pPr>
            <a:r>
              <a:rPr lang="en-US" sz="1900" dirty="0"/>
              <a:t>La </a:t>
            </a:r>
            <a:r>
              <a:rPr lang="en-US" sz="1900" dirty="0" err="1"/>
              <a:t>stampante</a:t>
            </a:r>
            <a:r>
              <a:rPr lang="en-US" sz="1900" dirty="0"/>
              <a:t> a resina è in </a:t>
            </a:r>
            <a:r>
              <a:rPr lang="en-US" sz="1900" dirty="0" err="1"/>
              <a:t>grado</a:t>
            </a:r>
            <a:r>
              <a:rPr lang="en-US" sz="1900" dirty="0"/>
              <a:t> di </a:t>
            </a:r>
            <a:r>
              <a:rPr lang="en-US" sz="1900" dirty="0" err="1"/>
              <a:t>creare</a:t>
            </a:r>
            <a:r>
              <a:rPr lang="en-US" sz="1900" dirty="0"/>
              <a:t> </a:t>
            </a:r>
            <a:r>
              <a:rPr lang="en-US" sz="1900" dirty="0" err="1"/>
              <a:t>oggetti</a:t>
            </a:r>
            <a:r>
              <a:rPr lang="en-US" sz="1900" dirty="0"/>
              <a:t> con </a:t>
            </a:r>
            <a:r>
              <a:rPr lang="en-US" sz="1900" dirty="0" err="1"/>
              <a:t>dettagli</a:t>
            </a:r>
            <a:r>
              <a:rPr lang="en-US" sz="1900" dirty="0"/>
              <a:t> molto </a:t>
            </a:r>
            <a:r>
              <a:rPr lang="en-US" sz="1900" dirty="0" err="1"/>
              <a:t>precisi</a:t>
            </a:r>
            <a:r>
              <a:rPr lang="en-US" sz="1900" dirty="0"/>
              <a:t>, </a:t>
            </a:r>
            <a:r>
              <a:rPr lang="en-US" sz="1900" dirty="0" err="1"/>
              <a:t>adatti</a:t>
            </a:r>
            <a:r>
              <a:rPr lang="en-US" sz="1900" dirty="0"/>
              <a:t> a </a:t>
            </a:r>
            <a:r>
              <a:rPr lang="en-US" sz="1900" dirty="0" err="1"/>
              <a:t>prototipazione</a:t>
            </a:r>
            <a:r>
              <a:rPr lang="en-US" sz="1900" dirty="0"/>
              <a:t>, </a:t>
            </a:r>
            <a:r>
              <a:rPr lang="en-US" sz="1900" dirty="0" err="1"/>
              <a:t>modellismo</a:t>
            </a:r>
            <a:r>
              <a:rPr lang="en-US" sz="1900" dirty="0"/>
              <a:t> e </a:t>
            </a:r>
            <a:r>
              <a:rPr lang="en-US" sz="1900" dirty="0" err="1"/>
              <a:t>creazione</a:t>
            </a:r>
            <a:r>
              <a:rPr lang="en-US" sz="1900" dirty="0"/>
              <a:t> di </a:t>
            </a:r>
            <a:r>
              <a:rPr lang="en-US" sz="1900" dirty="0" err="1"/>
              <a:t>gioielli</a:t>
            </a:r>
            <a:r>
              <a:rPr lang="en-US" sz="1900" dirty="0"/>
              <a:t>. (0.05mm)</a:t>
            </a:r>
          </a:p>
        </p:txBody>
      </p:sp>
    </p:spTree>
    <p:extLst>
      <p:ext uri="{BB962C8B-B14F-4D97-AF65-F5344CB8AC3E}">
        <p14:creationId xmlns:p14="http://schemas.microsoft.com/office/powerpoint/2010/main" val="27173332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1AEB7F98-32EC-40D3-89EE-C843302316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7EDA06-02B4-6B6B-D412-BD57695DFD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988" y="540033"/>
            <a:ext cx="3884962" cy="1331604"/>
          </a:xfrm>
        </p:spPr>
        <p:txBody>
          <a:bodyPr vert="horz" lIns="0" tIns="0" rIns="0" bIns="0" rtlCol="0" anchor="b" anchorCtr="0">
            <a:normAutofit/>
          </a:bodyPr>
          <a:lstStyle/>
          <a:p>
            <a:pPr algn="ctr"/>
            <a:r>
              <a:rPr lang="en-US"/>
              <a:t>Componenti della Stampante SLA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7C6DF49-CBE3-4038-AC78-35DE4FD7C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13469" y="2310207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F206F7-DB09-55E3-04AD-37B3287F63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0988" y="2759076"/>
            <a:ext cx="3884962" cy="3009899"/>
          </a:xfr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 dirty="0" err="1"/>
              <a:t>Serbatoio</a:t>
            </a:r>
            <a:r>
              <a:rPr lang="en-US" dirty="0"/>
              <a:t> di resina</a:t>
            </a:r>
          </a:p>
          <a:p>
            <a:r>
              <a:rPr lang="en-US" dirty="0"/>
              <a:t>Build Plate</a:t>
            </a:r>
          </a:p>
          <a:p>
            <a:r>
              <a:rPr lang="en-US" dirty="0"/>
              <a:t>LCD Screen</a:t>
            </a:r>
          </a:p>
          <a:p>
            <a:r>
              <a:rPr lang="en-US" dirty="0" err="1"/>
              <a:t>Schermatura</a:t>
            </a:r>
            <a:r>
              <a:rPr lang="en-US" dirty="0"/>
              <a:t> </a:t>
            </a:r>
            <a:r>
              <a:rPr lang="en-US" dirty="0" err="1"/>
              <a:t>raggi</a:t>
            </a:r>
            <a:r>
              <a:rPr lang="en-US" dirty="0"/>
              <a:t> UV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AD9000E-708C-464D-A86F-4ABE391B6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6337" y="0"/>
            <a:ext cx="7205663" cy="6858000"/>
          </a:xfrm>
          <a:prstGeom prst="rect">
            <a:avLst/>
          </a:prstGeom>
          <a:solidFill>
            <a:schemeClr val="bg1">
              <a:alpha val="2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alpha val="20000"/>
                </a:schemeClr>
              </a:solidFill>
            </a:endParaRPr>
          </a:p>
        </p:txBody>
      </p:sp>
      <p:pic>
        <p:nvPicPr>
          <p:cNvPr id="11" name="Picture 10" descr="A diagram of a machine&#10;&#10;Description automatically generated">
            <a:extLst>
              <a:ext uri="{FF2B5EF4-FFF2-40B4-BE49-F238E27FC236}">
                <a16:creationId xmlns:a16="http://schemas.microsoft.com/office/drawing/2014/main" id="{4D2F0249-78DA-C842-10ED-E1C7FA24C4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7200" y="1410115"/>
            <a:ext cx="6113812" cy="4035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1229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AEB7F98-32EC-40D3-89EE-C843302316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DBE199-D3F2-86AF-1B77-D6E62288A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988" y="540033"/>
            <a:ext cx="3884962" cy="1331604"/>
          </a:xfrm>
        </p:spPr>
        <p:txBody>
          <a:bodyPr vert="horz" lIns="0" tIns="0" rIns="0" bIns="0" rtlCol="0" anchor="b" anchorCtr="0">
            <a:normAutofit/>
          </a:bodyPr>
          <a:lstStyle/>
          <a:p>
            <a:pPr algn="ctr"/>
            <a:r>
              <a:rPr lang="en-US"/>
              <a:t>Pericoli della stampante a resina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7C6DF49-CBE3-4038-AC78-35DE4FD7C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13469" y="2310207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177F4C-0441-659D-A261-2070DA6B71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0988" y="2759076"/>
            <a:ext cx="3884962" cy="3009899"/>
          </a:xfrm>
        </p:spPr>
        <p:txBody>
          <a:bodyPr vert="horz" lIns="0" tIns="0" rIns="0" bIns="0" rtlCol="0" anchor="t" anchorCtr="0">
            <a:normAutofit/>
          </a:bodyPr>
          <a:lstStyle/>
          <a:p>
            <a:pPr>
              <a:lnSpc>
                <a:spcPct val="115000"/>
              </a:lnSpc>
            </a:pPr>
            <a:r>
              <a:rPr lang="en-US" sz="1900" dirty="0"/>
              <a:t>La resina </a:t>
            </a:r>
            <a:r>
              <a:rPr lang="en-US" sz="1900" dirty="0" err="1"/>
              <a:t>può</a:t>
            </a:r>
            <a:r>
              <a:rPr lang="en-US" sz="1900" dirty="0"/>
              <a:t> </a:t>
            </a:r>
            <a:r>
              <a:rPr lang="en-US" sz="1900" dirty="0" err="1"/>
              <a:t>essere</a:t>
            </a:r>
            <a:r>
              <a:rPr lang="en-US" sz="1900" dirty="0"/>
              <a:t> </a:t>
            </a:r>
            <a:r>
              <a:rPr lang="en-US" sz="1900" dirty="0" err="1"/>
              <a:t>tossica</a:t>
            </a:r>
            <a:r>
              <a:rPr lang="en-US" sz="1900" dirty="0"/>
              <a:t> se </a:t>
            </a:r>
            <a:r>
              <a:rPr lang="en-US" sz="1900" dirty="0" err="1"/>
              <a:t>ingerita</a:t>
            </a:r>
            <a:r>
              <a:rPr lang="en-US" sz="1900" dirty="0"/>
              <a:t> o </a:t>
            </a:r>
            <a:r>
              <a:rPr lang="en-US" sz="1900" dirty="0" err="1"/>
              <a:t>inalata</a:t>
            </a:r>
            <a:endParaRPr lang="en-US" sz="1900" dirty="0"/>
          </a:p>
          <a:p>
            <a:pPr>
              <a:lnSpc>
                <a:spcPct val="115000"/>
              </a:lnSpc>
            </a:pPr>
            <a:r>
              <a:rPr lang="en-US" sz="1900" dirty="0"/>
              <a:t>La luce UV </a:t>
            </a:r>
            <a:r>
              <a:rPr lang="en-US" sz="1900" dirty="0" err="1"/>
              <a:t>utilizzata</a:t>
            </a:r>
            <a:r>
              <a:rPr lang="en-US" sz="1900" dirty="0"/>
              <a:t> </a:t>
            </a:r>
            <a:r>
              <a:rPr lang="en-US" sz="1900" dirty="0" err="1"/>
              <a:t>può</a:t>
            </a:r>
            <a:r>
              <a:rPr lang="en-US" sz="1900" dirty="0"/>
              <a:t> </a:t>
            </a:r>
            <a:r>
              <a:rPr lang="en-US" sz="1900" dirty="0" err="1"/>
              <a:t>danneggiare</a:t>
            </a:r>
            <a:r>
              <a:rPr lang="en-US" sz="1900" dirty="0"/>
              <a:t> </a:t>
            </a:r>
            <a:r>
              <a:rPr lang="en-US" sz="1900" dirty="0" err="1"/>
              <a:t>gli</a:t>
            </a:r>
            <a:r>
              <a:rPr lang="en-US" sz="1900" dirty="0"/>
              <a:t> </a:t>
            </a:r>
            <a:r>
              <a:rPr lang="en-US" sz="1900" dirty="0" err="1"/>
              <a:t>occhi</a:t>
            </a:r>
            <a:r>
              <a:rPr lang="en-US" sz="1900" dirty="0"/>
              <a:t> e la </a:t>
            </a:r>
            <a:r>
              <a:rPr lang="en-US" sz="1900" dirty="0" err="1"/>
              <a:t>pelle</a:t>
            </a:r>
            <a:endParaRPr lang="en-US" sz="1900" dirty="0"/>
          </a:p>
          <a:p>
            <a:pPr>
              <a:lnSpc>
                <a:spcPct val="115000"/>
              </a:lnSpc>
            </a:pPr>
            <a:r>
              <a:rPr lang="en-US" sz="1900" dirty="0"/>
              <a:t>La </a:t>
            </a:r>
            <a:r>
              <a:rPr lang="en-US" sz="1900" dirty="0" err="1"/>
              <a:t>stampante</a:t>
            </a:r>
            <a:r>
              <a:rPr lang="en-US" sz="1900" dirty="0"/>
              <a:t> a resina </a:t>
            </a:r>
            <a:r>
              <a:rPr lang="en-US" sz="1900" dirty="0" err="1"/>
              <a:t>richiede</a:t>
            </a:r>
            <a:r>
              <a:rPr lang="en-US" sz="1900" dirty="0"/>
              <a:t> </a:t>
            </a:r>
            <a:r>
              <a:rPr lang="en-US" sz="1900" dirty="0" err="1"/>
              <a:t>una</a:t>
            </a:r>
            <a:r>
              <a:rPr lang="en-US" sz="1900" dirty="0"/>
              <a:t> </a:t>
            </a:r>
            <a:r>
              <a:rPr lang="en-US" sz="1900" dirty="0" err="1"/>
              <a:t>corretta</a:t>
            </a:r>
            <a:r>
              <a:rPr lang="en-US" sz="1900" dirty="0"/>
              <a:t> </a:t>
            </a:r>
            <a:r>
              <a:rPr lang="en-US" sz="1900" dirty="0" err="1"/>
              <a:t>ventilazione</a:t>
            </a:r>
            <a:r>
              <a:rPr lang="en-US" sz="1900" dirty="0"/>
              <a:t> per </a:t>
            </a:r>
            <a:r>
              <a:rPr lang="en-US" sz="1900" dirty="0" err="1"/>
              <a:t>evitare</a:t>
            </a:r>
            <a:r>
              <a:rPr lang="en-US" sz="1900" dirty="0"/>
              <a:t> la </a:t>
            </a:r>
            <a:r>
              <a:rPr lang="en-US" sz="1900" dirty="0" err="1"/>
              <a:t>diffusione</a:t>
            </a:r>
            <a:r>
              <a:rPr lang="en-US" sz="1900" dirty="0"/>
              <a:t> di </a:t>
            </a:r>
            <a:r>
              <a:rPr lang="en-US" sz="1900" dirty="0" err="1"/>
              <a:t>vapori</a:t>
            </a:r>
            <a:r>
              <a:rPr lang="en-US" sz="1900" dirty="0"/>
              <a:t> </a:t>
            </a:r>
            <a:r>
              <a:rPr lang="en-US" sz="1900" dirty="0" err="1"/>
              <a:t>tossici</a:t>
            </a:r>
            <a:endParaRPr lang="en-US" sz="19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AD9000E-708C-464D-A86F-4ABE391B6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6337" y="0"/>
            <a:ext cx="7205663" cy="6858000"/>
          </a:xfrm>
          <a:prstGeom prst="rect">
            <a:avLst/>
          </a:prstGeom>
          <a:solidFill>
            <a:schemeClr val="bg1">
              <a:alpha val="2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alpha val="20000"/>
                </a:schemeClr>
              </a:solidFill>
            </a:endParaRPr>
          </a:p>
        </p:txBody>
      </p:sp>
      <p:pic>
        <p:nvPicPr>
          <p:cNvPr id="5" name="Content Placeholder 4" descr="Primo piano del liquido testurizzato">
            <a:extLst>
              <a:ext uri="{FF2B5EF4-FFF2-40B4-BE49-F238E27FC236}">
                <a16:creationId xmlns:a16="http://schemas.microsoft.com/office/drawing/2014/main" id="{3598A8F2-0B9C-49CA-A5FB-7ECB9AD2CCA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5537200" y="1387187"/>
            <a:ext cx="6113812" cy="4080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7184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1AEB7F98-32EC-40D3-89EE-C843302316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5C8267-8750-9740-09C3-A2284F6F1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988" y="540033"/>
            <a:ext cx="3884962" cy="1331604"/>
          </a:xfrm>
        </p:spPr>
        <p:txBody>
          <a:bodyPr vert="horz" lIns="0" tIns="0" rIns="0" bIns="0" rtlCol="0" anchor="b" anchorCtr="0">
            <a:normAutofit/>
          </a:bodyPr>
          <a:lstStyle/>
          <a:p>
            <a:pPr algn="ctr"/>
            <a:r>
              <a:rPr lang="en-US"/>
              <a:t>Pericoli</a:t>
            </a:r>
            <a:r>
              <a:rPr lang="en-US" dirty="0"/>
              <a:t> </a:t>
            </a:r>
            <a:r>
              <a:rPr lang="en-US"/>
              <a:t>della</a:t>
            </a:r>
            <a:r>
              <a:rPr lang="en-US" dirty="0"/>
              <a:t> resina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7C6DF49-CBE3-4038-AC78-35DE4FD7C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13469" y="2310207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595E8C-734F-3342-B898-AC4F45DEED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0988" y="2759076"/>
            <a:ext cx="3884962" cy="3009899"/>
          </a:xfrm>
        </p:spPr>
        <p:txBody>
          <a:bodyPr vert="horz" lIns="0" tIns="0" rIns="0" bIns="0" rtlCol="0" anchor="t" anchorCtr="0">
            <a:normAutofit/>
          </a:bodyPr>
          <a:lstStyle/>
          <a:p>
            <a:pPr>
              <a:lnSpc>
                <a:spcPct val="115000"/>
              </a:lnSpc>
            </a:pPr>
            <a:r>
              <a:rPr lang="en-US" sz="1700" dirty="0" err="1"/>
              <a:t>Irritante</a:t>
            </a:r>
            <a:r>
              <a:rPr lang="en-US" sz="1700" dirty="0"/>
              <a:t> per </a:t>
            </a:r>
            <a:r>
              <a:rPr lang="en-US" sz="1700" dirty="0" err="1"/>
              <a:t>occhi</a:t>
            </a:r>
            <a:r>
              <a:rPr lang="en-US" sz="1700" dirty="0"/>
              <a:t> e </a:t>
            </a:r>
            <a:r>
              <a:rPr lang="en-US" sz="1700" dirty="0" err="1"/>
              <a:t>pelle</a:t>
            </a:r>
            <a:r>
              <a:rPr lang="en-US" sz="1700" dirty="0"/>
              <a:t>, </a:t>
            </a:r>
            <a:r>
              <a:rPr lang="en-US" sz="1700" dirty="0" err="1"/>
              <a:t>tossica</a:t>
            </a:r>
            <a:r>
              <a:rPr lang="en-US" sz="1700" dirty="0"/>
              <a:t> se </a:t>
            </a:r>
            <a:r>
              <a:rPr lang="en-US" sz="1700" dirty="0" err="1"/>
              <a:t>ingerita</a:t>
            </a:r>
            <a:r>
              <a:rPr lang="en-US" sz="1700" dirty="0"/>
              <a:t>, </a:t>
            </a:r>
            <a:r>
              <a:rPr lang="en-US" sz="1700" dirty="0" err="1"/>
              <a:t>fumi</a:t>
            </a:r>
            <a:r>
              <a:rPr lang="en-US" sz="1700" dirty="0"/>
              <a:t> </a:t>
            </a:r>
            <a:r>
              <a:rPr lang="en-US" sz="1700" dirty="0" err="1"/>
              <a:t>tossici</a:t>
            </a:r>
            <a:r>
              <a:rPr lang="en-US" sz="1700" dirty="0"/>
              <a:t>.</a:t>
            </a:r>
          </a:p>
          <a:p>
            <a:pPr>
              <a:lnSpc>
                <a:spcPct val="115000"/>
              </a:lnSpc>
            </a:pPr>
            <a:r>
              <a:rPr lang="en-US" sz="1700" dirty="0"/>
              <a:t>MAI Food-Safe.</a:t>
            </a:r>
          </a:p>
          <a:p>
            <a:pPr>
              <a:lnSpc>
                <a:spcPct val="115000"/>
              </a:lnSpc>
            </a:pPr>
            <a:r>
              <a:rPr lang="en-US" sz="1700" dirty="0"/>
              <a:t>In </a:t>
            </a:r>
            <a:r>
              <a:rPr lang="en-US" sz="1700" dirty="0" err="1"/>
              <a:t>caso</a:t>
            </a:r>
            <a:r>
              <a:rPr lang="en-US" sz="1700" dirty="0"/>
              <a:t> di </a:t>
            </a:r>
            <a:r>
              <a:rPr lang="en-US" sz="1700" dirty="0" err="1"/>
              <a:t>contatto</a:t>
            </a:r>
            <a:r>
              <a:rPr lang="en-US" sz="1700" dirty="0"/>
              <a:t>: </a:t>
            </a:r>
            <a:r>
              <a:rPr lang="en-US" sz="1700" dirty="0" err="1"/>
              <a:t>usare</a:t>
            </a:r>
            <a:r>
              <a:rPr lang="en-US" sz="1700" dirty="0"/>
              <a:t> un </a:t>
            </a:r>
            <a:r>
              <a:rPr lang="en-US" sz="1700" dirty="0" err="1"/>
              <a:t>solvente</a:t>
            </a:r>
            <a:r>
              <a:rPr lang="en-US" sz="1700" dirty="0"/>
              <a:t> e stare </a:t>
            </a:r>
            <a:r>
              <a:rPr lang="en-US" sz="1700" dirty="0" err="1"/>
              <a:t>lontani</a:t>
            </a:r>
            <a:r>
              <a:rPr lang="en-US" sz="1700" dirty="0"/>
              <a:t> dal sole.</a:t>
            </a:r>
          </a:p>
          <a:p>
            <a:pPr>
              <a:lnSpc>
                <a:spcPct val="115000"/>
              </a:lnSpc>
            </a:pPr>
            <a:r>
              <a:rPr lang="en-US" sz="1700" dirty="0"/>
              <a:t>Environmental hazard.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AD9000E-708C-464D-A86F-4ABE391B6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6337" y="0"/>
            <a:ext cx="7205663" cy="6858000"/>
          </a:xfrm>
          <a:prstGeom prst="rect">
            <a:avLst/>
          </a:prstGeom>
          <a:solidFill>
            <a:schemeClr val="bg1">
              <a:alpha val="2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alpha val="20000"/>
                </a:schemeClr>
              </a:solidFill>
            </a:endParaRPr>
          </a:p>
        </p:txBody>
      </p:sp>
      <p:pic>
        <p:nvPicPr>
          <p:cNvPr id="8" name="Picture 7" descr="A person pouring orange liquid into a machine&#10;&#10;Description automatically generated">
            <a:extLst>
              <a:ext uri="{FF2B5EF4-FFF2-40B4-BE49-F238E27FC236}">
                <a16:creationId xmlns:a16="http://schemas.microsoft.com/office/drawing/2014/main" id="{3AD7EADD-A046-C429-96EA-31119EFE7C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6466" y="540033"/>
            <a:ext cx="5775279" cy="5775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9512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1AEB7F98-32EC-40D3-89EE-C843302316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773797-CEDA-A81E-F06E-D91ECD076C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988" y="540033"/>
            <a:ext cx="3884962" cy="1331604"/>
          </a:xfrm>
        </p:spPr>
        <p:txBody>
          <a:bodyPr vert="horz" lIns="0" tIns="0" rIns="0" bIns="0" rtlCol="0" anchor="b" anchorCtr="0">
            <a:normAutofit/>
          </a:bodyPr>
          <a:lstStyle/>
          <a:p>
            <a:pPr algn="ctr"/>
            <a:r>
              <a:rPr lang="en-US"/>
              <a:t>ambiente per la stampa a resina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7C6DF49-CBE3-4038-AC78-35DE4FD7C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13469" y="2310207"/>
            <a:ext cx="540000" cy="0"/>
          </a:xfrm>
          <a:prstGeom prst="line">
            <a:avLst/>
          </a:prstGeom>
          <a:ln w="1016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BC7959-8C29-147E-4CBB-E6E810844A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0988" y="2759076"/>
            <a:ext cx="3884962" cy="3009899"/>
          </a:xfrm>
        </p:spPr>
        <p:txBody>
          <a:bodyPr vert="horz" lIns="0" tIns="0" rIns="0" bIns="0" rtlCol="0" anchor="t" anchorCtr="0">
            <a:normAutofit/>
          </a:bodyPr>
          <a:lstStyle/>
          <a:p>
            <a:pPr>
              <a:lnSpc>
                <a:spcPct val="115000"/>
              </a:lnSpc>
            </a:pPr>
            <a:r>
              <a:rPr lang="en-US" sz="1400"/>
              <a:t>Ambiente ben ventilato.</a:t>
            </a:r>
          </a:p>
          <a:p>
            <a:pPr>
              <a:lnSpc>
                <a:spcPct val="115000"/>
              </a:lnSpc>
            </a:pPr>
            <a:r>
              <a:rPr lang="en-US" sz="1400"/>
              <a:t>Spazio dedicato e stabile (14kg).</a:t>
            </a:r>
          </a:p>
          <a:p>
            <a:pPr>
              <a:lnSpc>
                <a:spcPct val="115000"/>
              </a:lnSpc>
            </a:pPr>
            <a:r>
              <a:rPr lang="en-US" sz="1400"/>
              <a:t>Piano di lavoro pulito (possibilmente su un telo di plastica).</a:t>
            </a:r>
          </a:p>
          <a:p>
            <a:pPr>
              <a:lnSpc>
                <a:spcPct val="115000"/>
              </a:lnSpc>
            </a:pPr>
            <a:r>
              <a:rPr lang="en-US" sz="1400"/>
              <a:t>DPI e prodotti per la pulizia disponibili.</a:t>
            </a:r>
          </a:p>
          <a:p>
            <a:pPr>
              <a:lnSpc>
                <a:spcPct val="115000"/>
              </a:lnSpc>
            </a:pPr>
            <a:r>
              <a:rPr lang="en-US" sz="1400"/>
              <a:t>Protetta dai raggi UV (tende o pannelli).</a:t>
            </a:r>
          </a:p>
          <a:p>
            <a:pPr>
              <a:lnSpc>
                <a:spcPct val="115000"/>
              </a:lnSpc>
            </a:pPr>
            <a:r>
              <a:rPr lang="en-US" sz="1400"/>
              <a:t>Resina in un luogo fresco, asciutto e lontano da fonti di calore e scintilla.</a:t>
            </a:r>
          </a:p>
        </p:txBody>
      </p:sp>
      <p:pic>
        <p:nvPicPr>
          <p:cNvPr id="7" name="Picture 6" descr="A table with a black plastic cover and a black plastic tablecloth&#10;&#10;Description automatically generated with medium confidence">
            <a:extLst>
              <a:ext uri="{FF2B5EF4-FFF2-40B4-BE49-F238E27FC236}">
                <a16:creationId xmlns:a16="http://schemas.microsoft.com/office/drawing/2014/main" id="{AAFBDEAF-F5F1-2B44-10F0-D823D7A332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67"/>
          <a:stretch/>
        </p:blipFill>
        <p:spPr>
          <a:xfrm>
            <a:off x="4979987" y="540033"/>
            <a:ext cx="6671025" cy="5775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4070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EEE96A74-B62B-4642-AB22-7776A5F48C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E28E4A-3493-1B19-AEC1-E79AB64403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0000" y="540000"/>
            <a:ext cx="3345950" cy="2303213"/>
          </a:xfrm>
        </p:spPr>
        <p:txBody>
          <a:bodyPr vert="horz" lIns="0" tIns="0" rIns="0" bIns="0" rtlCol="0" anchor="ctr" anchorCtr="0">
            <a:normAutofit/>
          </a:bodyPr>
          <a:lstStyle/>
          <a:p>
            <a:pPr algn="ctr"/>
            <a:r>
              <a:rPr lang="en-US" dirty="0"/>
              <a:t>DPI (PPE)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A513CAD-9784-4D35-BAF9-1F7DDD697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4714750" y="1691606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0E8F27-1A32-9068-F114-F22A6982F3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43552" y="540000"/>
            <a:ext cx="6107460" cy="2303213"/>
          </a:xfr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en-US"/>
              <a:t>Guanti: nitrile o neoprene (no latex)</a:t>
            </a:r>
          </a:p>
          <a:p>
            <a:r>
              <a:rPr lang="en-US"/>
              <a:t>Occhiali protettivi: contro schizzi di resina e raggi UV</a:t>
            </a:r>
          </a:p>
          <a:p>
            <a:r>
              <a:rPr lang="en-US"/>
              <a:t>Maschera protettiva</a:t>
            </a:r>
          </a:p>
          <a:p>
            <a:r>
              <a:rPr lang="en-US"/>
              <a:t>Camice</a:t>
            </a:r>
          </a:p>
        </p:txBody>
      </p: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4AD52C5F-F278-4082-B0E5-5FDE4B8E2E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429000"/>
            <a:ext cx="12192000" cy="3428999"/>
          </a:xfrm>
          <a:prstGeom prst="rect">
            <a:avLst/>
          </a:prstGeom>
          <a:solidFill>
            <a:schemeClr val="bg1">
              <a:alpha val="2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alpha val="20000"/>
                </a:schemeClr>
              </a:solidFill>
            </a:endParaRPr>
          </a:p>
        </p:txBody>
      </p:sp>
      <p:pic>
        <p:nvPicPr>
          <p:cNvPr id="14" name="Picture 13" descr="A person pouring blue liquid into a circle&#10;&#10;Description automatically generated">
            <a:extLst>
              <a:ext uri="{FF2B5EF4-FFF2-40B4-BE49-F238E27FC236}">
                <a16:creationId xmlns:a16="http://schemas.microsoft.com/office/drawing/2014/main" id="{233B9961-9EAE-3B91-3618-332DA8AA8A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473" y="4028399"/>
            <a:ext cx="2744131" cy="2300400"/>
          </a:xfrm>
          <a:prstGeom prst="rect">
            <a:avLst/>
          </a:prstGeom>
        </p:spPr>
      </p:pic>
      <p:pic>
        <p:nvPicPr>
          <p:cNvPr id="8" name="Content Placeholder 7" descr="A person wearing blue gloves&#10;&#10;Description automatically generated">
            <a:extLst>
              <a:ext uri="{FF2B5EF4-FFF2-40B4-BE49-F238E27FC236}">
                <a16:creationId xmlns:a16="http://schemas.microsoft.com/office/drawing/2014/main" id="{B21E1FD6-D5CC-42EB-B938-36A643C9BDE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7732" y="4028399"/>
            <a:ext cx="3456885" cy="2300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8CF0AA8-5151-5F94-1E7C-24F30D7FD7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46085" y="4028399"/>
            <a:ext cx="3485454" cy="23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449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EE96A74-B62B-4642-AB22-7776A5F48C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2ABFBE-C07C-7720-0B7B-EC2B856ED3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0000" y="540000"/>
            <a:ext cx="3345950" cy="2303213"/>
          </a:xfrm>
        </p:spPr>
        <p:txBody>
          <a:bodyPr vert="horz" lIns="0" tIns="0" rIns="0" bIns="0" rtlCol="0" anchor="ctr" anchorCtr="0">
            <a:normAutofit/>
          </a:bodyPr>
          <a:lstStyle/>
          <a:p>
            <a:pPr algn="ctr"/>
            <a:r>
              <a:rPr lang="en-US" dirty="0"/>
              <a:t>Best practice </a:t>
            </a:r>
            <a:br>
              <a:rPr lang="en-US" dirty="0"/>
            </a:br>
            <a:r>
              <a:rPr lang="en-US" dirty="0"/>
              <a:t>Pre-printing</a:t>
            </a:r>
            <a:br>
              <a:rPr lang="en-US" dirty="0"/>
            </a:br>
            <a:r>
              <a:rPr lang="en-US" dirty="0"/>
              <a:t>routine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A513CAD-9784-4D35-BAF9-1F7DDD697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4714750" y="1691606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A14BBC-81A0-72B2-800B-EF695E5102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43552" y="540000"/>
            <a:ext cx="6107460" cy="2303213"/>
          </a:xfrm>
        </p:spPr>
        <p:txBody>
          <a:bodyPr vert="horz" lIns="0" tIns="0" rIns="0" bIns="0" rtlCol="0" anchor="ctr" anchorCtr="0">
            <a:normAutofit/>
          </a:bodyPr>
          <a:lstStyle/>
          <a:p>
            <a:pPr>
              <a:lnSpc>
                <a:spcPct val="115000"/>
              </a:lnSpc>
            </a:pPr>
            <a:r>
              <a:rPr lang="en-US" sz="1700" dirty="0" err="1"/>
              <a:t>Usa</a:t>
            </a:r>
            <a:r>
              <a:rPr lang="en-US" sz="1700" dirty="0"/>
              <a:t> </a:t>
            </a:r>
            <a:r>
              <a:rPr lang="en-US" sz="1700" dirty="0" err="1"/>
              <a:t>i</a:t>
            </a:r>
            <a:r>
              <a:rPr lang="en-US" sz="1700" dirty="0"/>
              <a:t> DPI</a:t>
            </a:r>
          </a:p>
          <a:p>
            <a:pPr>
              <a:lnSpc>
                <a:spcPct val="115000"/>
              </a:lnSpc>
            </a:pPr>
            <a:r>
              <a:rPr lang="en-US" sz="1700" dirty="0" err="1"/>
              <a:t>Controlla</a:t>
            </a:r>
            <a:r>
              <a:rPr lang="en-US" sz="1700" dirty="0"/>
              <a:t> </a:t>
            </a:r>
            <a:r>
              <a:rPr lang="en-US" sz="1700" dirty="0" err="1"/>
              <a:t>che</a:t>
            </a:r>
            <a:r>
              <a:rPr lang="en-US" sz="1700" dirty="0"/>
              <a:t> il piano di </a:t>
            </a:r>
            <a:r>
              <a:rPr lang="en-US" sz="1700" dirty="0" err="1"/>
              <a:t>lavoro</a:t>
            </a:r>
            <a:r>
              <a:rPr lang="en-US" sz="1700" dirty="0"/>
              <a:t> </a:t>
            </a:r>
            <a:r>
              <a:rPr lang="en-US" sz="1700" dirty="0" err="1"/>
              <a:t>sia</a:t>
            </a:r>
            <a:r>
              <a:rPr lang="en-US" sz="1700" dirty="0"/>
              <a:t> </a:t>
            </a:r>
            <a:r>
              <a:rPr lang="en-US" sz="1700" dirty="0" err="1"/>
              <a:t>pulito</a:t>
            </a:r>
            <a:endParaRPr lang="en-US" sz="1700" dirty="0"/>
          </a:p>
          <a:p>
            <a:pPr>
              <a:lnSpc>
                <a:spcPct val="115000"/>
              </a:lnSpc>
            </a:pPr>
            <a:r>
              <a:rPr lang="en-US" sz="1700" dirty="0" err="1"/>
              <a:t>Controlla</a:t>
            </a:r>
            <a:r>
              <a:rPr lang="en-US" sz="1700" dirty="0"/>
              <a:t> il </a:t>
            </a:r>
            <a:r>
              <a:rPr lang="en-US" sz="1700" dirty="0" err="1"/>
              <a:t>livello</a:t>
            </a:r>
            <a:r>
              <a:rPr lang="en-US" sz="1700" dirty="0"/>
              <a:t> </a:t>
            </a:r>
            <a:r>
              <a:rPr lang="en-US" sz="1700" dirty="0" err="1"/>
              <a:t>della</a:t>
            </a:r>
            <a:r>
              <a:rPr lang="en-US" sz="1700" dirty="0"/>
              <a:t> resina e </a:t>
            </a:r>
            <a:r>
              <a:rPr lang="en-US" sz="1700" dirty="0" err="1"/>
              <a:t>viscosità</a:t>
            </a:r>
            <a:endParaRPr lang="en-US" sz="1700" dirty="0"/>
          </a:p>
          <a:p>
            <a:pPr>
              <a:lnSpc>
                <a:spcPct val="115000"/>
              </a:lnSpc>
            </a:pPr>
            <a:r>
              <a:rPr lang="en-US" sz="1700" dirty="0" err="1"/>
              <a:t>Accendi</a:t>
            </a:r>
            <a:r>
              <a:rPr lang="en-US" sz="1700" dirty="0"/>
              <a:t> la </a:t>
            </a:r>
            <a:r>
              <a:rPr lang="en-US" sz="1700" dirty="0" err="1"/>
              <a:t>stampante</a:t>
            </a:r>
            <a:endParaRPr lang="en-US" sz="1700" dirty="0"/>
          </a:p>
          <a:p>
            <a:pPr>
              <a:lnSpc>
                <a:spcPct val="115000"/>
              </a:lnSpc>
            </a:pPr>
            <a:r>
              <a:rPr lang="en-US" sz="1700" dirty="0" err="1"/>
              <a:t>Avvia</a:t>
            </a:r>
            <a:r>
              <a:rPr lang="en-US" sz="1700" dirty="0"/>
              <a:t> la </a:t>
            </a:r>
            <a:r>
              <a:rPr lang="en-US" sz="1700" dirty="0" err="1"/>
              <a:t>stampa</a:t>
            </a:r>
            <a:r>
              <a:rPr lang="en-US" sz="1700" dirty="0"/>
              <a:t> e </a:t>
            </a:r>
            <a:r>
              <a:rPr lang="en-US" sz="1700" dirty="0" err="1"/>
              <a:t>controlla</a:t>
            </a:r>
            <a:r>
              <a:rPr lang="en-US" sz="1700" dirty="0"/>
              <a:t> </a:t>
            </a:r>
            <a:r>
              <a:rPr lang="en-US" sz="1700" dirty="0" err="1"/>
              <a:t>regolarmente</a:t>
            </a:r>
            <a:r>
              <a:rPr lang="en-US" sz="1700" dirty="0"/>
              <a:t> il </a:t>
            </a:r>
            <a:r>
              <a:rPr lang="en-US" sz="1700" dirty="0" err="1"/>
              <a:t>progresso</a:t>
            </a:r>
            <a:endParaRPr lang="en-US" sz="1700" dirty="0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4AD52C5F-F278-4082-B0E5-5FDE4B8E2E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429000"/>
            <a:ext cx="12192000" cy="3428999"/>
          </a:xfrm>
          <a:prstGeom prst="rect">
            <a:avLst/>
          </a:prstGeom>
          <a:solidFill>
            <a:schemeClr val="bg1">
              <a:alpha val="2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alpha val="20000"/>
                </a:schemeClr>
              </a:solidFill>
            </a:endParaRPr>
          </a:p>
        </p:txBody>
      </p:sp>
      <p:pic>
        <p:nvPicPr>
          <p:cNvPr id="5" name="Content Placeholder 4" descr="Primo piano del contenitore giallo stampato dalla stampante 3d su una mano umana con macchine per stampanti 3d sullo sfondo.">
            <a:extLst>
              <a:ext uri="{FF2B5EF4-FFF2-40B4-BE49-F238E27FC236}">
                <a16:creationId xmlns:a16="http://schemas.microsoft.com/office/drawing/2014/main" id="{9178952E-161E-4E10-9910-52B19AD6A20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4374112" y="4016374"/>
            <a:ext cx="3444127" cy="2298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075145"/>
      </p:ext>
    </p:extLst>
  </p:cSld>
  <p:clrMapOvr>
    <a:masterClrMapping/>
  </p:clrMapOvr>
</p:sld>
</file>

<file path=ppt/theme/theme1.xml><?xml version="1.0" encoding="utf-8"?>
<a:theme xmlns:a="http://schemas.openxmlformats.org/drawingml/2006/main" name="LeafVTI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Leaf">
      <a:majorFont>
        <a:latin typeface="Rockwell Nova Light"/>
        <a:ea typeface=""/>
        <a:cs typeface=""/>
      </a:majorFont>
      <a:minorFont>
        <a:latin typeface="Avenir Next LT Pro Light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eafVTI" id="{AD13D32C-3873-4EF1-A28C-5D0E64FF0913}" vid="{0D2E0FD0-9C17-4337-BD21-33917FC300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310</TotalTime>
  <Words>1212</Words>
  <Application>Microsoft Office PowerPoint</Application>
  <PresentationFormat>Widescreen</PresentationFormat>
  <Paragraphs>168</Paragraphs>
  <Slides>25</Slides>
  <Notes>23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Aptos</vt:lpstr>
      <vt:lpstr>Arial</vt:lpstr>
      <vt:lpstr>Avenir Next LT Pro Light</vt:lpstr>
      <vt:lpstr>Rockwell Nova Light</vt:lpstr>
      <vt:lpstr>Wingdings</vt:lpstr>
      <vt:lpstr>LeafVTI</vt:lpstr>
      <vt:lpstr>Formazione:  Introduction to the danger zone</vt:lpstr>
      <vt:lpstr>Overview</vt:lpstr>
      <vt:lpstr>Stampante a Resina  (SLA Printer)</vt:lpstr>
      <vt:lpstr>Componenti della Stampante SLA</vt:lpstr>
      <vt:lpstr>Pericoli della stampante a resina</vt:lpstr>
      <vt:lpstr>Pericoli della resina</vt:lpstr>
      <vt:lpstr>ambiente per la stampa a resina</vt:lpstr>
      <vt:lpstr>DPI (PPE)</vt:lpstr>
      <vt:lpstr>Best practice  Pre-printing routine</vt:lpstr>
      <vt:lpstr>Best Practice Post Stampa</vt:lpstr>
      <vt:lpstr>Pulire la resina</vt:lpstr>
      <vt:lpstr>PowerPoint Presentation</vt:lpstr>
      <vt:lpstr>Uv CURINg</vt:lpstr>
      <vt:lpstr>Ifixit kit  + OSCILLOSCOPIO + wave generator</vt:lpstr>
      <vt:lpstr>Effetti della corrente elettrica sul corpo umano</vt:lpstr>
      <vt:lpstr>Voltaggio, amperaggio e wattaggio</vt:lpstr>
      <vt:lpstr>Componenti Elettronici comuni</vt:lpstr>
      <vt:lpstr>Il percorso dell'elettricità</vt:lpstr>
      <vt:lpstr>Brasatura (soldering)</vt:lpstr>
      <vt:lpstr>Gestione del saldatore</vt:lpstr>
      <vt:lpstr>Materiali di saldatura</vt:lpstr>
      <vt:lpstr>Traforo oscillante</vt:lpstr>
      <vt:lpstr>Stampa 3D FDM</vt:lpstr>
      <vt:lpstr>Stampante fdm</vt:lpstr>
      <vt:lpstr>Safety fdm printing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Formazione:  Introduction to the danger zone</dc:title>
  <dc:creator>Francesco Penasa</dc:creator>
  <cp:lastModifiedBy>Francesco Penasa</cp:lastModifiedBy>
  <cp:revision>6</cp:revision>
  <dcterms:created xsi:type="dcterms:W3CDTF">2024-04-11T15:23:56Z</dcterms:created>
  <dcterms:modified xsi:type="dcterms:W3CDTF">2024-04-13T12:08:10Z</dcterms:modified>
</cp:coreProperties>
</file>